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10" r:id="rId4"/>
    <p:sldId id="258" r:id="rId5"/>
    <p:sldId id="259" r:id="rId6"/>
    <p:sldId id="260" r:id="rId7"/>
    <p:sldId id="261" r:id="rId8"/>
    <p:sldId id="262" r:id="rId9"/>
    <p:sldId id="324" r:id="rId10"/>
    <p:sldId id="299" r:id="rId11"/>
    <p:sldId id="303" r:id="rId12"/>
    <p:sldId id="319" r:id="rId13"/>
    <p:sldId id="325" r:id="rId14"/>
    <p:sldId id="305" r:id="rId15"/>
    <p:sldId id="264" r:id="rId16"/>
    <p:sldId id="266" r:id="rId17"/>
    <p:sldId id="267" r:id="rId18"/>
    <p:sldId id="298" r:id="rId19"/>
    <p:sldId id="276" r:id="rId20"/>
    <p:sldId id="268" r:id="rId21"/>
    <p:sldId id="277" r:id="rId22"/>
    <p:sldId id="326" r:id="rId23"/>
    <p:sldId id="323" r:id="rId24"/>
    <p:sldId id="269" r:id="rId25"/>
    <p:sldId id="270" r:id="rId26"/>
    <p:sldId id="271" r:id="rId27"/>
    <p:sldId id="272" r:id="rId28"/>
    <p:sldId id="273" r:id="rId29"/>
    <p:sldId id="291" r:id="rId30"/>
    <p:sldId id="279" r:id="rId31"/>
    <p:sldId id="321" r:id="rId32"/>
    <p:sldId id="284" r:id="rId33"/>
    <p:sldId id="289" r:id="rId34"/>
    <p:sldId id="327" r:id="rId35"/>
    <p:sldId id="282" r:id="rId36"/>
    <p:sldId id="280" r:id="rId37"/>
    <p:sldId id="290" r:id="rId38"/>
    <p:sldId id="30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39634967140099"/>
          <c:y val="0.1022166755925273"/>
          <c:w val="0.48980028532428826"/>
          <c:h val="0.820389662680650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6F9-4315-BACD-7FDDC89D85F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6F9-4315-BACD-7FDDC89D85F3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2-C6F9-4315-BACD-7FDDC89D85F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6F9-4315-BACD-7FDDC89D85F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6F9-4315-BACD-7FDDC89D85F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C6F9-4315-BACD-7FDDC89D85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комунальне господарства </c:v>
                </c:pt>
                <c:pt idx="1">
                  <c:v>соціальний захист</c:v>
                </c:pt>
                <c:pt idx="2">
                  <c:v>аграрної політики  і земельних відносин </c:v>
                </c:pt>
                <c:pt idx="3">
                  <c:v>праця і заробітна плата  </c:v>
                </c:pt>
                <c:pt idx="4">
                  <c:v>територіальна оборона</c:v>
                </c:pt>
                <c:pt idx="5">
                  <c:v>Інші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48</c:v>
                </c:pt>
                <c:pt idx="1">
                  <c:v>110</c:v>
                </c:pt>
                <c:pt idx="2">
                  <c:v>40</c:v>
                </c:pt>
                <c:pt idx="3">
                  <c:v>5</c:v>
                </c:pt>
                <c:pt idx="4">
                  <c:v>8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F9-4315-BACD-7FDDC89D8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681180306756894"/>
          <c:y val="0"/>
          <c:w val="0.43745041412913799"/>
          <c:h val="0.9994134300119650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24-4D88-BB18-3EF931E176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24-4D88-BB18-3EF931E176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24-4D88-BB18-3EF931E176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24-4D88-BB18-3EF931E176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24-4D88-BB18-3EF931E176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ПДФО</c:v>
                </c:pt>
                <c:pt idx="1">
                  <c:v>Рента</c:v>
                </c:pt>
                <c:pt idx="2">
                  <c:v>Податок на майно</c:v>
                </c:pt>
                <c:pt idx="3">
                  <c:v>Єдиний</c:v>
                </c:pt>
                <c:pt idx="4">
                  <c:v>Неподаткові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12790620</c:v>
                </c:pt>
                <c:pt idx="1">
                  <c:v>13089838</c:v>
                </c:pt>
                <c:pt idx="2">
                  <c:v>12326259</c:v>
                </c:pt>
                <c:pt idx="3">
                  <c:v>1793718</c:v>
                </c:pt>
                <c:pt idx="4">
                  <c:v>76032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16-4E84-9134-A6A6102F8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666666666666666E-3"/>
          <c:y val="0.937041383877107"/>
          <c:w val="0.9"/>
          <c:h val="4.66686548115511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738932315408501"/>
          <c:y val="6.3010408464313106E-2"/>
          <c:w val="0.80337773403324586"/>
          <c:h val="0.896224901111521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0172745861146901E-2"/>
                  <c:y val="9.1000993738416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41-4129-9986-673231A93DC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41-4129-9986-673231A93DC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41-4129-9986-673231A93DC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41-4129-9986-673231A93DC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41-4129-9986-673231A93DCC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41-4129-9986-673231A93DCC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41-4129-9986-673231A93DCC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41-4129-9986-673231A93DCC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41-4129-9986-673231A93DC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41-4129-9986-673231A93DCC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41-4129-9986-673231A93DC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AF-465D-811E-8E571E1275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Січень</c:v>
                </c:pt>
                <c:pt idx="1">
                  <c:v>Лютий 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</c:strCache>
            </c:strRef>
          </c:cat>
          <c:val>
            <c:numRef>
              <c:f>Лист1!$B$2:$B$7</c:f>
              <c:numCache>
                <c:formatCode>#\ ##0.000</c:formatCode>
                <c:ptCount val="6"/>
                <c:pt idx="0" formatCode="#,##0">
                  <c:v>2430133</c:v>
                </c:pt>
                <c:pt idx="1">
                  <c:v>2549815</c:v>
                </c:pt>
                <c:pt idx="2">
                  <c:v>1862475</c:v>
                </c:pt>
                <c:pt idx="3">
                  <c:v>3223022</c:v>
                </c:pt>
                <c:pt idx="4">
                  <c:v>2968757</c:v>
                </c:pt>
                <c:pt idx="5">
                  <c:v>2403483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141-4129-9986-673231A93D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3"/>
              <c:layout>
                <c:manualLayout>
                  <c:x val="1.388888888888787E-3"/>
                  <c:y val="-4.1950811847305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B0-4E8B-853C-2247875C46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Січень</c:v>
                </c:pt>
                <c:pt idx="1">
                  <c:v>Лютий 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4124281</c:v>
                </c:pt>
                <c:pt idx="1">
                  <c:v>2495065</c:v>
                </c:pt>
                <c:pt idx="2">
                  <c:v>2330093</c:v>
                </c:pt>
                <c:pt idx="3">
                  <c:v>2067472</c:v>
                </c:pt>
                <c:pt idx="4">
                  <c:v>1100418</c:v>
                </c:pt>
                <c:pt idx="5">
                  <c:v>972511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B0-4E8B-853C-2247875C4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343296"/>
        <c:axId val="132344832"/>
        <c:axId val="0"/>
      </c:bar3DChart>
      <c:catAx>
        <c:axId val="1323432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344832"/>
        <c:crosses val="autoZero"/>
        <c:auto val="1"/>
        <c:lblAlgn val="ctr"/>
        <c:lblOffset val="100"/>
        <c:noMultiLvlLbl val="0"/>
      </c:catAx>
      <c:valAx>
        <c:axId val="132344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34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 err="1"/>
              <a:t>Видатки</a:t>
            </a:r>
            <a:endParaRPr lang="ru-RU" sz="3600" dirty="0"/>
          </a:p>
        </c:rich>
      </c:tx>
      <c:layout>
        <c:manualLayout>
          <c:xMode val="edge"/>
          <c:yMode val="edge"/>
          <c:x val="0.2397985564304462"/>
          <c:y val="1.666666666666666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Видатки</c:v>
                </c:pt>
              </c:strCache>
            </c:strRef>
          </c:tx>
          <c:explosion val="23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159-47A8-96E8-56CFB19C154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5159-47A8-96E8-56CFB19C154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5159-47A8-96E8-56CFB19C154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5159-47A8-96E8-56CFB19C154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5159-47A8-96E8-56CFB19C154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5159-47A8-96E8-56CFB19C154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5159-47A8-96E8-56CFB19C154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5159-47A8-96E8-56CFB19C154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5159-47A8-96E8-56CFB19C154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5159-47A8-96E8-56CFB19C1540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5159-47A8-96E8-56CFB19C1540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Органи місцевого самоврядування 5 266,672</c:v>
                </c:pt>
                <c:pt idx="1">
                  <c:v>Дошкільна освіта 2 191,140</c:v>
                </c:pt>
                <c:pt idx="2">
                  <c:v>Загальна середня освіта 11 305,847</c:v>
                </c:pt>
                <c:pt idx="3">
                  <c:v>Пільговий проїзд 280,468</c:v>
                </c:pt>
                <c:pt idx="4">
                  <c:v>ЦНСП 792,168</c:v>
                </c:pt>
                <c:pt idx="5">
                  <c:v>Соціальні виплати 104,861</c:v>
                </c:pt>
                <c:pt idx="6">
                  <c:v>СБК 1 488,821</c:v>
                </c:pt>
                <c:pt idx="7">
                  <c:v>Благоустрій 3 348,475</c:v>
                </c:pt>
                <c:pt idx="8">
                  <c:v>Дороги 14 908,025</c:v>
                </c:pt>
                <c:pt idx="9">
                  <c:v>Утримання об'єктів спільного користування 2 612,826</c:v>
                </c:pt>
                <c:pt idx="10">
                  <c:v>Територіальна оборона та мобілізаційна підготовка 564,590</c:v>
                </c:pt>
              </c:strCache>
            </c:strRef>
          </c:cat>
          <c:val>
            <c:numRef>
              <c:f>Лист1!$B$2:$B$12</c:f>
              <c:numCache>
                <c:formatCode>0.000</c:formatCode>
                <c:ptCount val="11"/>
                <c:pt idx="0">
                  <c:v>5266.6719999999996</c:v>
                </c:pt>
                <c:pt idx="1">
                  <c:v>2191.14</c:v>
                </c:pt>
                <c:pt idx="2">
                  <c:v>11305.847</c:v>
                </c:pt>
                <c:pt idx="3">
                  <c:v>280.46800000000002</c:v>
                </c:pt>
                <c:pt idx="4">
                  <c:v>792.16800000000001</c:v>
                </c:pt>
                <c:pt idx="5">
                  <c:v>104.861</c:v>
                </c:pt>
                <c:pt idx="6">
                  <c:v>1488.8209999999999</c:v>
                </c:pt>
                <c:pt idx="7">
                  <c:v>3348.4749999999999</c:v>
                </c:pt>
                <c:pt idx="8">
                  <c:v>14908.025</c:v>
                </c:pt>
                <c:pt idx="9">
                  <c:v>2612.826</c:v>
                </c:pt>
                <c:pt idx="10">
                  <c:v>564.59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159-47A8-96E8-56CFB19C1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644619625244904"/>
          <c:y val="0"/>
          <c:w val="0.33406954574885001"/>
          <c:h val="0.92796403506316205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,%</a:t>
            </a:r>
          </a:p>
        </c:rich>
      </c:tx>
      <c:layout>
        <c:manualLayout>
          <c:xMode val="edge"/>
          <c:yMode val="edge"/>
          <c:x val="0.15958945869813745"/>
          <c:y val="3.70370370370370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702318460192476E-2"/>
          <c:y val="4.3021872265966751E-2"/>
          <c:w val="0.535151656824147"/>
          <c:h val="0.951380723242927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Видатки,%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Заробітна плата 13 784 366 грн</c:v>
                </c:pt>
                <c:pt idx="1">
                  <c:v>Нарахування на оплату праці 2 959 452 грн</c:v>
                </c:pt>
                <c:pt idx="2">
                  <c:v>Предмети, матеріали, обладнання 1 495 482 грн</c:v>
                </c:pt>
                <c:pt idx="3">
                  <c:v>Продукти харчування 698 314 грн</c:v>
                </c:pt>
                <c:pt idx="4">
                  <c:v>Оплата послуг (крім комунальних) 2 537 970 грн</c:v>
                </c:pt>
                <c:pt idx="5">
                  <c:v>Оплата теплопостачання 172 395</c:v>
                </c:pt>
                <c:pt idx="6">
                  <c:v>Оплата природнього газу 230 883</c:v>
                </c:pt>
                <c:pt idx="7">
                  <c:v>Оплата електроенергії 488 070 грн</c:v>
                </c:pt>
                <c:pt idx="8">
                  <c:v>Заходи по реалізації регіональних програм 26671</c:v>
                </c:pt>
                <c:pt idx="9">
                  <c:v>Виплати населенню 799129</c:v>
                </c:pt>
                <c:pt idx="10">
                  <c:v>Субсидії поточні трансферти підприємствам 3 653 798 грн</c:v>
                </c:pt>
                <c:pt idx="11">
                  <c:v>Трансферти органам держ.упр. ін. рівнів 2 612 826 грн</c:v>
                </c:pt>
                <c:pt idx="12">
                  <c:v>Субвенція на дороги 14 500 000 грн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31.4</c:v>
                </c:pt>
                <c:pt idx="1">
                  <c:v>6.7</c:v>
                </c:pt>
                <c:pt idx="2">
                  <c:v>3.4</c:v>
                </c:pt>
                <c:pt idx="3">
                  <c:v>1.6</c:v>
                </c:pt>
                <c:pt idx="4">
                  <c:v>5.8</c:v>
                </c:pt>
                <c:pt idx="5">
                  <c:v>0.4</c:v>
                </c:pt>
                <c:pt idx="6">
                  <c:v>0.5</c:v>
                </c:pt>
                <c:pt idx="7">
                  <c:v>1.1000000000000001</c:v>
                </c:pt>
                <c:pt idx="8">
                  <c:v>0.06</c:v>
                </c:pt>
                <c:pt idx="9">
                  <c:v>1.8</c:v>
                </c:pt>
                <c:pt idx="10">
                  <c:v>8.3000000000000007</c:v>
                </c:pt>
                <c:pt idx="11">
                  <c:v>5.9</c:v>
                </c:pt>
                <c:pt idx="1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F-4A78-8D86-19C6E0D15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509348871630752"/>
          <c:y val="4.3821300466986235E-2"/>
          <c:w val="0.39657320781561911"/>
          <c:h val="0.9228385157965886"/>
        </c:manualLayout>
      </c:layout>
      <c:overlay val="0"/>
      <c:txPr>
        <a:bodyPr/>
        <a:lstStyle/>
        <a:p>
          <a:pPr>
            <a:defRPr lang="ru-RU"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4E1A9-795E-4BAA-AC8F-7CC245ED38F5}" type="doc">
      <dgm:prSet loTypeId="urn:microsoft.com/office/officeart/2008/layout/LinedList" loCatId="list" qsTypeId="urn:microsoft.com/office/officeart/2005/8/quickstyle/simple2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A6CCBF7A-3DB4-4569-ABF7-DC2BDDD03D63}">
      <dgm:prSet custT="1"/>
      <dgm:spPr/>
      <dgm:t>
        <a:bodyPr/>
        <a:lstStyle/>
        <a:p>
          <a:r>
            <a:rPr lang="uk-UA" sz="1600" dirty="0"/>
            <a:t>В рамках </a:t>
          </a:r>
          <a:r>
            <a:rPr lang="uk-UA" sz="1600" dirty="0" err="1"/>
            <a:t>проєкту</a:t>
          </a:r>
          <a:r>
            <a:rPr lang="uk-UA" sz="1600" dirty="0"/>
            <a:t> «Людський вимір», що реалізується представництвом МОМ в Україні (проведено 3 діалогові сесії)</a:t>
          </a:r>
          <a:endParaRPr lang="en-US" sz="1600" dirty="0"/>
        </a:p>
      </dgm:t>
    </dgm:pt>
    <dgm:pt modelId="{AC6D7384-2C61-4467-B687-E0869D030F80}" type="parTrans" cxnId="{8860541A-9DC9-4507-95B6-A7275D09152A}">
      <dgm:prSet/>
      <dgm:spPr/>
      <dgm:t>
        <a:bodyPr/>
        <a:lstStyle/>
        <a:p>
          <a:endParaRPr lang="en-US" sz="2400"/>
        </a:p>
      </dgm:t>
    </dgm:pt>
    <dgm:pt modelId="{8DD94B06-3088-481C-BC81-B144717BB4BD}" type="sibTrans" cxnId="{8860541A-9DC9-4507-95B6-A7275D09152A}">
      <dgm:prSet/>
      <dgm:spPr/>
      <dgm:t>
        <a:bodyPr/>
        <a:lstStyle/>
        <a:p>
          <a:endParaRPr lang="en-US" sz="2400"/>
        </a:p>
      </dgm:t>
    </dgm:pt>
    <dgm:pt modelId="{E9D5F22D-91BE-45A3-AAA6-8382D514D549}">
      <dgm:prSet custT="1"/>
      <dgm:spPr/>
      <dgm:t>
        <a:bodyPr/>
        <a:lstStyle/>
        <a:p>
          <a:r>
            <a:rPr lang="uk-UA" sz="1600" dirty="0"/>
            <a:t>В рамках </a:t>
          </a:r>
          <a:r>
            <a:rPr lang="uk-UA" sz="1600" dirty="0" err="1"/>
            <a:t>проєкту</a:t>
          </a:r>
          <a:r>
            <a:rPr lang="uk-UA" sz="1600" dirty="0"/>
            <a:t> «Не залишити нікого осторонь» проведено громадські обговорення по створенню Програми відновлення Сергіївської сільської територіальної громади</a:t>
          </a:r>
          <a:endParaRPr lang="en-US" sz="1600" dirty="0"/>
        </a:p>
      </dgm:t>
    </dgm:pt>
    <dgm:pt modelId="{8D7D9747-C7FA-4A40-A632-C0124CFC40AD}" type="parTrans" cxnId="{46DBA5DF-BF24-4345-81A2-58580BE99851}">
      <dgm:prSet/>
      <dgm:spPr/>
      <dgm:t>
        <a:bodyPr/>
        <a:lstStyle/>
        <a:p>
          <a:endParaRPr lang="en-US" sz="2400"/>
        </a:p>
      </dgm:t>
    </dgm:pt>
    <dgm:pt modelId="{1473F61F-DD86-426F-AC8B-1560F14BB5A9}" type="sibTrans" cxnId="{46DBA5DF-BF24-4345-81A2-58580BE99851}">
      <dgm:prSet/>
      <dgm:spPr/>
      <dgm:t>
        <a:bodyPr/>
        <a:lstStyle/>
        <a:p>
          <a:endParaRPr lang="en-US" sz="2400"/>
        </a:p>
      </dgm:t>
    </dgm:pt>
    <dgm:pt modelId="{70BDE8D3-3143-41F8-A171-77E48325CC4D}">
      <dgm:prSet custT="1"/>
      <dgm:spPr/>
      <dgm:t>
        <a:bodyPr/>
        <a:lstStyle/>
        <a:p>
          <a:r>
            <a:rPr lang="uk-UA" sz="1600"/>
            <a:t>Громадські обговорення в с. Розбишівка по розробці проєкту громадського простору</a:t>
          </a:r>
          <a:endParaRPr lang="en-US" sz="1600"/>
        </a:p>
      </dgm:t>
    </dgm:pt>
    <dgm:pt modelId="{5D128F4C-BE1F-4772-AA83-91446F166370}" type="parTrans" cxnId="{888DB554-4E19-4DED-9C19-E44A2A3845B2}">
      <dgm:prSet/>
      <dgm:spPr/>
      <dgm:t>
        <a:bodyPr/>
        <a:lstStyle/>
        <a:p>
          <a:endParaRPr lang="en-US" sz="2400"/>
        </a:p>
      </dgm:t>
    </dgm:pt>
    <dgm:pt modelId="{EA98EA25-642F-4F98-B640-20E542042C58}" type="sibTrans" cxnId="{888DB554-4E19-4DED-9C19-E44A2A3845B2}">
      <dgm:prSet/>
      <dgm:spPr/>
      <dgm:t>
        <a:bodyPr/>
        <a:lstStyle/>
        <a:p>
          <a:endParaRPr lang="en-US" sz="2400"/>
        </a:p>
      </dgm:t>
    </dgm:pt>
    <dgm:pt modelId="{F665E3CC-9C37-438A-8894-78E47D571F38}">
      <dgm:prSet custT="1"/>
      <dgm:spPr/>
      <dgm:t>
        <a:bodyPr/>
        <a:lstStyle/>
        <a:p>
          <a:r>
            <a:rPr lang="uk-UA" sz="1600"/>
            <a:t>Громадські обговорення в с. Розбишівка по розробці проєкту громадського простору</a:t>
          </a:r>
          <a:endParaRPr lang="en-US" sz="1600"/>
        </a:p>
      </dgm:t>
    </dgm:pt>
    <dgm:pt modelId="{343CAC1C-2073-4252-BB37-6A92AD1F8F0E}" type="parTrans" cxnId="{66876883-6D1A-421E-AA13-F1FEFDA67B03}">
      <dgm:prSet/>
      <dgm:spPr/>
      <dgm:t>
        <a:bodyPr/>
        <a:lstStyle/>
        <a:p>
          <a:endParaRPr lang="en-US" sz="2400"/>
        </a:p>
      </dgm:t>
    </dgm:pt>
    <dgm:pt modelId="{DEDF143E-A298-435F-BDB2-95BFCE213CE1}" type="sibTrans" cxnId="{66876883-6D1A-421E-AA13-F1FEFDA67B03}">
      <dgm:prSet/>
      <dgm:spPr/>
      <dgm:t>
        <a:bodyPr/>
        <a:lstStyle/>
        <a:p>
          <a:endParaRPr lang="en-US" sz="2400"/>
        </a:p>
      </dgm:t>
    </dgm:pt>
    <dgm:pt modelId="{4C772B38-E5CD-4D05-A2A3-37119811FC5D}" type="pres">
      <dgm:prSet presAssocID="{DE64E1A9-795E-4BAA-AC8F-7CC245ED38F5}" presName="vert0" presStyleCnt="0">
        <dgm:presLayoutVars>
          <dgm:dir/>
          <dgm:animOne val="branch"/>
          <dgm:animLvl val="lvl"/>
        </dgm:presLayoutVars>
      </dgm:prSet>
      <dgm:spPr/>
    </dgm:pt>
    <dgm:pt modelId="{24DA3018-DDE4-4092-8220-90E56B34C228}" type="pres">
      <dgm:prSet presAssocID="{A6CCBF7A-3DB4-4569-ABF7-DC2BDDD03D63}" presName="thickLine" presStyleLbl="alignNode1" presStyleIdx="0" presStyleCnt="4"/>
      <dgm:spPr/>
    </dgm:pt>
    <dgm:pt modelId="{5EDF8361-C1D0-4E0F-9C2F-7DAA6B3C0906}" type="pres">
      <dgm:prSet presAssocID="{A6CCBF7A-3DB4-4569-ABF7-DC2BDDD03D63}" presName="horz1" presStyleCnt="0"/>
      <dgm:spPr/>
    </dgm:pt>
    <dgm:pt modelId="{2A4C97D1-2254-4654-AC51-2621D512E7C4}" type="pres">
      <dgm:prSet presAssocID="{A6CCBF7A-3DB4-4569-ABF7-DC2BDDD03D63}" presName="tx1" presStyleLbl="revTx" presStyleIdx="0" presStyleCnt="4"/>
      <dgm:spPr/>
    </dgm:pt>
    <dgm:pt modelId="{2D1347AB-D41A-4792-9F72-5C29DC315DAB}" type="pres">
      <dgm:prSet presAssocID="{A6CCBF7A-3DB4-4569-ABF7-DC2BDDD03D63}" presName="vert1" presStyleCnt="0"/>
      <dgm:spPr/>
    </dgm:pt>
    <dgm:pt modelId="{6F90B343-008E-454A-B5E8-B1E0CAC67A87}" type="pres">
      <dgm:prSet presAssocID="{E9D5F22D-91BE-45A3-AAA6-8382D514D549}" presName="thickLine" presStyleLbl="alignNode1" presStyleIdx="1" presStyleCnt="4"/>
      <dgm:spPr/>
    </dgm:pt>
    <dgm:pt modelId="{A0FCEFA0-FBCF-468D-AAD3-DF3C4BC537FA}" type="pres">
      <dgm:prSet presAssocID="{E9D5F22D-91BE-45A3-AAA6-8382D514D549}" presName="horz1" presStyleCnt="0"/>
      <dgm:spPr/>
    </dgm:pt>
    <dgm:pt modelId="{F662F18F-4E5A-47C3-B8EF-C6794C8C393F}" type="pres">
      <dgm:prSet presAssocID="{E9D5F22D-91BE-45A3-AAA6-8382D514D549}" presName="tx1" presStyleLbl="revTx" presStyleIdx="1" presStyleCnt="4"/>
      <dgm:spPr/>
    </dgm:pt>
    <dgm:pt modelId="{04092165-D043-4AEA-ABE9-65AEA7CE5502}" type="pres">
      <dgm:prSet presAssocID="{E9D5F22D-91BE-45A3-AAA6-8382D514D549}" presName="vert1" presStyleCnt="0"/>
      <dgm:spPr/>
    </dgm:pt>
    <dgm:pt modelId="{BB07616F-A414-458C-987E-7C6CCC109EAC}" type="pres">
      <dgm:prSet presAssocID="{70BDE8D3-3143-41F8-A171-77E48325CC4D}" presName="thickLine" presStyleLbl="alignNode1" presStyleIdx="2" presStyleCnt="4"/>
      <dgm:spPr/>
    </dgm:pt>
    <dgm:pt modelId="{2CF9F5B4-77DD-4806-859D-5D541E0013BE}" type="pres">
      <dgm:prSet presAssocID="{70BDE8D3-3143-41F8-A171-77E48325CC4D}" presName="horz1" presStyleCnt="0"/>
      <dgm:spPr/>
    </dgm:pt>
    <dgm:pt modelId="{6987EA9B-264F-4F53-B4EF-888DE60D2CF8}" type="pres">
      <dgm:prSet presAssocID="{70BDE8D3-3143-41F8-A171-77E48325CC4D}" presName="tx1" presStyleLbl="revTx" presStyleIdx="2" presStyleCnt="4"/>
      <dgm:spPr/>
    </dgm:pt>
    <dgm:pt modelId="{7C0551AF-A58C-476E-90DA-B55858CE045B}" type="pres">
      <dgm:prSet presAssocID="{70BDE8D3-3143-41F8-A171-77E48325CC4D}" presName="vert1" presStyleCnt="0"/>
      <dgm:spPr/>
    </dgm:pt>
    <dgm:pt modelId="{374C03DA-D239-476E-B2D3-2E50C9CAB77C}" type="pres">
      <dgm:prSet presAssocID="{F665E3CC-9C37-438A-8894-78E47D571F38}" presName="thickLine" presStyleLbl="alignNode1" presStyleIdx="3" presStyleCnt="4"/>
      <dgm:spPr/>
    </dgm:pt>
    <dgm:pt modelId="{FAFADE5E-E137-4788-9AE2-EF1D1375BB43}" type="pres">
      <dgm:prSet presAssocID="{F665E3CC-9C37-438A-8894-78E47D571F38}" presName="horz1" presStyleCnt="0"/>
      <dgm:spPr/>
    </dgm:pt>
    <dgm:pt modelId="{3E8077C8-02B0-40C1-BCAB-CC6CA48DA20D}" type="pres">
      <dgm:prSet presAssocID="{F665E3CC-9C37-438A-8894-78E47D571F38}" presName="tx1" presStyleLbl="revTx" presStyleIdx="3" presStyleCnt="4"/>
      <dgm:spPr/>
    </dgm:pt>
    <dgm:pt modelId="{A0038E85-1875-46E4-A9F5-0DF3A2B483FD}" type="pres">
      <dgm:prSet presAssocID="{F665E3CC-9C37-438A-8894-78E47D571F38}" presName="vert1" presStyleCnt="0"/>
      <dgm:spPr/>
    </dgm:pt>
  </dgm:ptLst>
  <dgm:cxnLst>
    <dgm:cxn modelId="{9D0CA405-C36F-47EA-9C00-5739F8ECADE9}" type="presOf" srcId="{F665E3CC-9C37-438A-8894-78E47D571F38}" destId="{3E8077C8-02B0-40C1-BCAB-CC6CA48DA20D}" srcOrd="0" destOrd="0" presId="urn:microsoft.com/office/officeart/2008/layout/LinedList"/>
    <dgm:cxn modelId="{DC92AC19-234B-4825-ADB6-38FAD6D27FF0}" type="presOf" srcId="{70BDE8D3-3143-41F8-A171-77E48325CC4D}" destId="{6987EA9B-264F-4F53-B4EF-888DE60D2CF8}" srcOrd="0" destOrd="0" presId="urn:microsoft.com/office/officeart/2008/layout/LinedList"/>
    <dgm:cxn modelId="{8860541A-9DC9-4507-95B6-A7275D09152A}" srcId="{DE64E1A9-795E-4BAA-AC8F-7CC245ED38F5}" destId="{A6CCBF7A-3DB4-4569-ABF7-DC2BDDD03D63}" srcOrd="0" destOrd="0" parTransId="{AC6D7384-2C61-4467-B687-E0869D030F80}" sibTransId="{8DD94B06-3088-481C-BC81-B144717BB4BD}"/>
    <dgm:cxn modelId="{19D05C27-BE81-41D0-AB83-E6CE6F5CBBAA}" type="presOf" srcId="{A6CCBF7A-3DB4-4569-ABF7-DC2BDDD03D63}" destId="{2A4C97D1-2254-4654-AC51-2621D512E7C4}" srcOrd="0" destOrd="0" presId="urn:microsoft.com/office/officeart/2008/layout/LinedList"/>
    <dgm:cxn modelId="{3D32CB3A-4E2E-424D-A4D1-0E9FF7DCEA72}" type="presOf" srcId="{DE64E1A9-795E-4BAA-AC8F-7CC245ED38F5}" destId="{4C772B38-E5CD-4D05-A2A3-37119811FC5D}" srcOrd="0" destOrd="0" presId="urn:microsoft.com/office/officeart/2008/layout/LinedList"/>
    <dgm:cxn modelId="{888DB554-4E19-4DED-9C19-E44A2A3845B2}" srcId="{DE64E1A9-795E-4BAA-AC8F-7CC245ED38F5}" destId="{70BDE8D3-3143-41F8-A171-77E48325CC4D}" srcOrd="2" destOrd="0" parTransId="{5D128F4C-BE1F-4772-AA83-91446F166370}" sibTransId="{EA98EA25-642F-4F98-B640-20E542042C58}"/>
    <dgm:cxn modelId="{66876883-6D1A-421E-AA13-F1FEFDA67B03}" srcId="{DE64E1A9-795E-4BAA-AC8F-7CC245ED38F5}" destId="{F665E3CC-9C37-438A-8894-78E47D571F38}" srcOrd="3" destOrd="0" parTransId="{343CAC1C-2073-4252-BB37-6A92AD1F8F0E}" sibTransId="{DEDF143E-A298-435F-BDB2-95BFCE213CE1}"/>
    <dgm:cxn modelId="{B87260BF-5DD9-4F1D-8E72-28161B75C2DB}" type="presOf" srcId="{E9D5F22D-91BE-45A3-AAA6-8382D514D549}" destId="{F662F18F-4E5A-47C3-B8EF-C6794C8C393F}" srcOrd="0" destOrd="0" presId="urn:microsoft.com/office/officeart/2008/layout/LinedList"/>
    <dgm:cxn modelId="{46DBA5DF-BF24-4345-81A2-58580BE99851}" srcId="{DE64E1A9-795E-4BAA-AC8F-7CC245ED38F5}" destId="{E9D5F22D-91BE-45A3-AAA6-8382D514D549}" srcOrd="1" destOrd="0" parTransId="{8D7D9747-C7FA-4A40-A632-C0124CFC40AD}" sibTransId="{1473F61F-DD86-426F-AC8B-1560F14BB5A9}"/>
    <dgm:cxn modelId="{0BEFD648-AF05-4915-ABC3-68D38385E244}" type="presParOf" srcId="{4C772B38-E5CD-4D05-A2A3-37119811FC5D}" destId="{24DA3018-DDE4-4092-8220-90E56B34C228}" srcOrd="0" destOrd="0" presId="urn:microsoft.com/office/officeart/2008/layout/LinedList"/>
    <dgm:cxn modelId="{F65044D2-8B26-402E-A8BB-70F789387B38}" type="presParOf" srcId="{4C772B38-E5CD-4D05-A2A3-37119811FC5D}" destId="{5EDF8361-C1D0-4E0F-9C2F-7DAA6B3C0906}" srcOrd="1" destOrd="0" presId="urn:microsoft.com/office/officeart/2008/layout/LinedList"/>
    <dgm:cxn modelId="{54E78720-CEDE-4626-891F-6A7A00AF08AB}" type="presParOf" srcId="{5EDF8361-C1D0-4E0F-9C2F-7DAA6B3C0906}" destId="{2A4C97D1-2254-4654-AC51-2621D512E7C4}" srcOrd="0" destOrd="0" presId="urn:microsoft.com/office/officeart/2008/layout/LinedList"/>
    <dgm:cxn modelId="{2FD8FED4-8186-49B8-95DC-C370959C361B}" type="presParOf" srcId="{5EDF8361-C1D0-4E0F-9C2F-7DAA6B3C0906}" destId="{2D1347AB-D41A-4792-9F72-5C29DC315DAB}" srcOrd="1" destOrd="0" presId="urn:microsoft.com/office/officeart/2008/layout/LinedList"/>
    <dgm:cxn modelId="{6EA0D4C3-454A-4691-A8E8-195A36E31A20}" type="presParOf" srcId="{4C772B38-E5CD-4D05-A2A3-37119811FC5D}" destId="{6F90B343-008E-454A-B5E8-B1E0CAC67A87}" srcOrd="2" destOrd="0" presId="urn:microsoft.com/office/officeart/2008/layout/LinedList"/>
    <dgm:cxn modelId="{107890B3-5EAC-4BF6-9D95-7E2F28565C33}" type="presParOf" srcId="{4C772B38-E5CD-4D05-A2A3-37119811FC5D}" destId="{A0FCEFA0-FBCF-468D-AAD3-DF3C4BC537FA}" srcOrd="3" destOrd="0" presId="urn:microsoft.com/office/officeart/2008/layout/LinedList"/>
    <dgm:cxn modelId="{22F27E1A-4AEE-4013-89BD-DA4A9F61AA42}" type="presParOf" srcId="{A0FCEFA0-FBCF-468D-AAD3-DF3C4BC537FA}" destId="{F662F18F-4E5A-47C3-B8EF-C6794C8C393F}" srcOrd="0" destOrd="0" presId="urn:microsoft.com/office/officeart/2008/layout/LinedList"/>
    <dgm:cxn modelId="{E48AB6FD-885D-4375-8870-08BD9700B05E}" type="presParOf" srcId="{A0FCEFA0-FBCF-468D-AAD3-DF3C4BC537FA}" destId="{04092165-D043-4AEA-ABE9-65AEA7CE5502}" srcOrd="1" destOrd="0" presId="urn:microsoft.com/office/officeart/2008/layout/LinedList"/>
    <dgm:cxn modelId="{8950DEEA-C615-4538-BDA8-8C61905E5A35}" type="presParOf" srcId="{4C772B38-E5CD-4D05-A2A3-37119811FC5D}" destId="{BB07616F-A414-458C-987E-7C6CCC109EAC}" srcOrd="4" destOrd="0" presId="urn:microsoft.com/office/officeart/2008/layout/LinedList"/>
    <dgm:cxn modelId="{37D6E371-08A1-44E8-81F7-CC3EABFFCA40}" type="presParOf" srcId="{4C772B38-E5CD-4D05-A2A3-37119811FC5D}" destId="{2CF9F5B4-77DD-4806-859D-5D541E0013BE}" srcOrd="5" destOrd="0" presId="urn:microsoft.com/office/officeart/2008/layout/LinedList"/>
    <dgm:cxn modelId="{3851CD78-1631-4090-BEAE-74E8CCE9B630}" type="presParOf" srcId="{2CF9F5B4-77DD-4806-859D-5D541E0013BE}" destId="{6987EA9B-264F-4F53-B4EF-888DE60D2CF8}" srcOrd="0" destOrd="0" presId="urn:microsoft.com/office/officeart/2008/layout/LinedList"/>
    <dgm:cxn modelId="{60ADDDDC-B4D6-43DC-A923-C2632CCA9485}" type="presParOf" srcId="{2CF9F5B4-77DD-4806-859D-5D541E0013BE}" destId="{7C0551AF-A58C-476E-90DA-B55858CE045B}" srcOrd="1" destOrd="0" presId="urn:microsoft.com/office/officeart/2008/layout/LinedList"/>
    <dgm:cxn modelId="{CA283D42-704C-4ADA-B8EA-ADB3BE20334C}" type="presParOf" srcId="{4C772B38-E5CD-4D05-A2A3-37119811FC5D}" destId="{374C03DA-D239-476E-B2D3-2E50C9CAB77C}" srcOrd="6" destOrd="0" presId="urn:microsoft.com/office/officeart/2008/layout/LinedList"/>
    <dgm:cxn modelId="{C2348D49-5A52-46B9-A256-0D7286110EE2}" type="presParOf" srcId="{4C772B38-E5CD-4D05-A2A3-37119811FC5D}" destId="{FAFADE5E-E137-4788-9AE2-EF1D1375BB43}" srcOrd="7" destOrd="0" presId="urn:microsoft.com/office/officeart/2008/layout/LinedList"/>
    <dgm:cxn modelId="{D6FB0B13-FD0F-4586-A176-9ED9504D3F5E}" type="presParOf" srcId="{FAFADE5E-E137-4788-9AE2-EF1D1375BB43}" destId="{3E8077C8-02B0-40C1-BCAB-CC6CA48DA20D}" srcOrd="0" destOrd="0" presId="urn:microsoft.com/office/officeart/2008/layout/LinedList"/>
    <dgm:cxn modelId="{53B9E3DB-71B5-48C2-8043-621AF90FABF3}" type="presParOf" srcId="{FAFADE5E-E137-4788-9AE2-EF1D1375BB43}" destId="{A0038E85-1875-46E4-A9F5-0DF3A2B483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150780-87D6-4A6F-A153-A9A84B265981}" type="doc">
      <dgm:prSet loTypeId="urn:microsoft.com/office/officeart/2005/8/layout/hList1" loCatId="list" qsTypeId="urn:microsoft.com/office/officeart/2005/8/quickstyle/simple1#1" qsCatId="simple" csTypeId="urn:microsoft.com/office/officeart/2005/8/colors/colorful4#1" csCatId="colorful" phldr="1"/>
      <dgm:spPr/>
      <dgm:t>
        <a:bodyPr/>
        <a:lstStyle/>
        <a:p>
          <a:endParaRPr lang="uk-UA"/>
        </a:p>
      </dgm:t>
    </dgm:pt>
    <dgm:pt modelId="{517F9A65-6BF6-4DAA-BBAF-86FCB9490835}">
      <dgm:prSet phldrT="[Текст]" custT="1"/>
      <dgm:spPr/>
      <dgm:t>
        <a:bodyPr/>
        <a:lstStyle/>
        <a:p>
          <a:r>
            <a:rPr lang="uk-UA" sz="1600" dirty="0"/>
            <a:t>Підвищення економічної ефективності використання ресурсного потенціалу громади</a:t>
          </a:r>
        </a:p>
      </dgm:t>
    </dgm:pt>
    <dgm:pt modelId="{4D396DBA-05F6-4392-BA4A-54DFA2122248}" type="parTrans" cxnId="{48CE14BD-E676-42FE-80A5-213A9BFC3718}">
      <dgm:prSet/>
      <dgm:spPr/>
      <dgm:t>
        <a:bodyPr/>
        <a:lstStyle/>
        <a:p>
          <a:endParaRPr lang="uk-UA"/>
        </a:p>
      </dgm:t>
    </dgm:pt>
    <dgm:pt modelId="{9FFE8C6B-19ED-4BA9-BC4D-BC5C7D806B54}" type="sibTrans" cxnId="{48CE14BD-E676-42FE-80A5-213A9BFC3718}">
      <dgm:prSet/>
      <dgm:spPr/>
      <dgm:t>
        <a:bodyPr/>
        <a:lstStyle/>
        <a:p>
          <a:endParaRPr lang="uk-UA"/>
        </a:p>
      </dgm:t>
    </dgm:pt>
    <dgm:pt modelId="{4BCEAB04-0201-404E-997A-59F4D0F806F3}">
      <dgm:prSet phldrT="[Текст]"/>
      <dgm:spPr/>
      <dgm:t>
        <a:bodyPr/>
        <a:lstStyle/>
        <a:p>
          <a:r>
            <a:rPr lang="uk-UA" dirty="0"/>
            <a:t> Розвиток </a:t>
          </a:r>
          <a:r>
            <a:rPr lang="uk-UA" dirty="0" err="1"/>
            <a:t>баготоукладної</a:t>
          </a:r>
          <a:r>
            <a:rPr lang="uk-UA" dirty="0"/>
            <a:t> місцевої економіки</a:t>
          </a:r>
        </a:p>
      </dgm:t>
    </dgm:pt>
    <dgm:pt modelId="{9548545F-3401-4695-BA5C-B22CDB95310A}" type="parTrans" cxnId="{DEA7FD32-CD4E-47BA-B8C1-40F124F60438}">
      <dgm:prSet/>
      <dgm:spPr/>
      <dgm:t>
        <a:bodyPr/>
        <a:lstStyle/>
        <a:p>
          <a:endParaRPr lang="uk-UA"/>
        </a:p>
      </dgm:t>
    </dgm:pt>
    <dgm:pt modelId="{AD36EC0C-334D-4F68-85E0-FB4825429787}" type="sibTrans" cxnId="{DEA7FD32-CD4E-47BA-B8C1-40F124F60438}">
      <dgm:prSet/>
      <dgm:spPr/>
      <dgm:t>
        <a:bodyPr/>
        <a:lstStyle/>
        <a:p>
          <a:endParaRPr lang="uk-UA"/>
        </a:p>
      </dgm:t>
    </dgm:pt>
    <dgm:pt modelId="{E89D83D7-A1B3-403A-9066-A3767FF89C45}">
      <dgm:prSet phldrT="[Текст]"/>
      <dgm:spPr/>
      <dgm:t>
        <a:bodyPr/>
        <a:lstStyle/>
        <a:p>
          <a:r>
            <a:rPr lang="uk-UA" dirty="0"/>
            <a:t>Розвиток людського капіталу</a:t>
          </a:r>
        </a:p>
      </dgm:t>
    </dgm:pt>
    <dgm:pt modelId="{E2EC5E05-1D47-47DE-80B0-FC2DDBA782C5}" type="parTrans" cxnId="{F5D6313B-4141-402F-977D-8CB6EBE34723}">
      <dgm:prSet/>
      <dgm:spPr/>
      <dgm:t>
        <a:bodyPr/>
        <a:lstStyle/>
        <a:p>
          <a:endParaRPr lang="uk-UA"/>
        </a:p>
      </dgm:t>
    </dgm:pt>
    <dgm:pt modelId="{D91CF3A6-B720-43AB-BFC9-DC34141F957E}" type="sibTrans" cxnId="{F5D6313B-4141-402F-977D-8CB6EBE34723}">
      <dgm:prSet/>
      <dgm:spPr/>
      <dgm:t>
        <a:bodyPr/>
        <a:lstStyle/>
        <a:p>
          <a:endParaRPr lang="uk-UA"/>
        </a:p>
      </dgm:t>
    </dgm:pt>
    <dgm:pt modelId="{621CA1B0-E7CE-4616-82AF-5914B6930F47}">
      <dgm:prSet phldrT="[Текст]"/>
      <dgm:spPr/>
      <dgm:t>
        <a:bodyPr/>
        <a:lstStyle/>
        <a:p>
          <a:r>
            <a:rPr lang="uk-UA" dirty="0"/>
            <a:t> Створення безпечних умов для життя</a:t>
          </a:r>
        </a:p>
      </dgm:t>
    </dgm:pt>
    <dgm:pt modelId="{66C0964E-B439-48D5-8432-59EAC9B7A53B}" type="parTrans" cxnId="{E7460568-4504-482A-ADD9-F351652771EA}">
      <dgm:prSet/>
      <dgm:spPr/>
      <dgm:t>
        <a:bodyPr/>
        <a:lstStyle/>
        <a:p>
          <a:endParaRPr lang="uk-UA"/>
        </a:p>
      </dgm:t>
    </dgm:pt>
    <dgm:pt modelId="{EC56A4AF-5C01-4CAF-BE74-1656BCA753CB}" type="sibTrans" cxnId="{E7460568-4504-482A-ADD9-F351652771EA}">
      <dgm:prSet/>
      <dgm:spPr/>
      <dgm:t>
        <a:bodyPr/>
        <a:lstStyle/>
        <a:p>
          <a:endParaRPr lang="uk-UA"/>
        </a:p>
      </dgm:t>
    </dgm:pt>
    <dgm:pt modelId="{43CF01F3-907B-44B6-87BD-8B8CE5C48D25}">
      <dgm:prSet phldrT="[Текст]"/>
      <dgm:spPr/>
      <dgm:t>
        <a:bodyPr/>
        <a:lstStyle/>
        <a:p>
          <a:r>
            <a:rPr lang="uk-UA" dirty="0"/>
            <a:t>Оновлення інфраструктури території</a:t>
          </a:r>
        </a:p>
      </dgm:t>
    </dgm:pt>
    <dgm:pt modelId="{8D752F09-BCA6-42FC-8339-D5042F2AD464}" type="parTrans" cxnId="{E269428B-4D50-497D-ACEC-DD872C53556E}">
      <dgm:prSet/>
      <dgm:spPr/>
      <dgm:t>
        <a:bodyPr/>
        <a:lstStyle/>
        <a:p>
          <a:endParaRPr lang="uk-UA"/>
        </a:p>
      </dgm:t>
    </dgm:pt>
    <dgm:pt modelId="{7B9382FD-7912-4DD3-8B2C-BB9869006A37}" type="sibTrans" cxnId="{E269428B-4D50-497D-ACEC-DD872C53556E}">
      <dgm:prSet/>
      <dgm:spPr/>
      <dgm:t>
        <a:bodyPr/>
        <a:lstStyle/>
        <a:p>
          <a:endParaRPr lang="uk-UA"/>
        </a:p>
      </dgm:t>
    </dgm:pt>
    <dgm:pt modelId="{5ABEE09B-3519-463B-944C-D88384FF3C1D}">
      <dgm:prSet phldrT="[Текст]"/>
      <dgm:spPr/>
      <dgm:t>
        <a:bodyPr/>
        <a:lstStyle/>
        <a:p>
          <a:r>
            <a:rPr lang="uk-UA" dirty="0"/>
            <a:t> Оновлення діючої мережі доріг</a:t>
          </a:r>
        </a:p>
      </dgm:t>
    </dgm:pt>
    <dgm:pt modelId="{CD069938-0075-4AA4-A925-17290F7F3D93}" type="parTrans" cxnId="{7C70D6B2-D316-4829-A0E7-05435D9EBE6C}">
      <dgm:prSet/>
      <dgm:spPr/>
      <dgm:t>
        <a:bodyPr/>
        <a:lstStyle/>
        <a:p>
          <a:endParaRPr lang="uk-UA"/>
        </a:p>
      </dgm:t>
    </dgm:pt>
    <dgm:pt modelId="{93B737D5-242D-4D1F-8844-4649E1856D94}" type="sibTrans" cxnId="{7C70D6B2-D316-4829-A0E7-05435D9EBE6C}">
      <dgm:prSet/>
      <dgm:spPr/>
      <dgm:t>
        <a:bodyPr/>
        <a:lstStyle/>
        <a:p>
          <a:endParaRPr lang="uk-UA"/>
        </a:p>
      </dgm:t>
    </dgm:pt>
    <dgm:pt modelId="{CE01616B-259D-426D-9859-808C55F7B6E0}">
      <dgm:prSet phldrT="[Текст]"/>
      <dgm:spPr/>
      <dgm:t>
        <a:bodyPr/>
        <a:lstStyle/>
        <a:p>
          <a:r>
            <a:rPr lang="uk-UA" dirty="0"/>
            <a:t>Зростання малого і середнього бізнесу</a:t>
          </a:r>
        </a:p>
      </dgm:t>
    </dgm:pt>
    <dgm:pt modelId="{DD57887D-F41D-41F6-8A6A-33682BC5BD36}" type="parTrans" cxnId="{4A209D91-545C-4C75-994B-AFD1C281E86E}">
      <dgm:prSet/>
      <dgm:spPr/>
      <dgm:t>
        <a:bodyPr/>
        <a:lstStyle/>
        <a:p>
          <a:endParaRPr lang="uk-UA"/>
        </a:p>
      </dgm:t>
    </dgm:pt>
    <dgm:pt modelId="{29B0A710-B37D-41D7-8DC7-65952DA9CEC2}" type="sibTrans" cxnId="{4A209D91-545C-4C75-994B-AFD1C281E86E}">
      <dgm:prSet/>
      <dgm:spPr/>
      <dgm:t>
        <a:bodyPr/>
        <a:lstStyle/>
        <a:p>
          <a:endParaRPr lang="uk-UA"/>
        </a:p>
      </dgm:t>
    </dgm:pt>
    <dgm:pt modelId="{CCFBAC02-D947-40F2-B263-DFB42E069430}">
      <dgm:prSet phldrT="[Текст]"/>
      <dgm:spPr/>
      <dgm:t>
        <a:bodyPr/>
        <a:lstStyle/>
        <a:p>
          <a:r>
            <a:rPr lang="uk-UA" dirty="0"/>
            <a:t>Підвищення ефективності використання земельних, лісових, водних ресурсів громади</a:t>
          </a:r>
        </a:p>
      </dgm:t>
    </dgm:pt>
    <dgm:pt modelId="{C7C36C59-AC7E-4511-8EFD-762735CF3F0A}" type="parTrans" cxnId="{1DD03C02-AC22-4324-804E-EDC429839FD8}">
      <dgm:prSet/>
      <dgm:spPr/>
      <dgm:t>
        <a:bodyPr/>
        <a:lstStyle/>
        <a:p>
          <a:endParaRPr lang="uk-UA"/>
        </a:p>
      </dgm:t>
    </dgm:pt>
    <dgm:pt modelId="{3883534A-05BC-4A5C-854A-B1C93EA43357}" type="sibTrans" cxnId="{1DD03C02-AC22-4324-804E-EDC429839FD8}">
      <dgm:prSet/>
      <dgm:spPr/>
      <dgm:t>
        <a:bodyPr/>
        <a:lstStyle/>
        <a:p>
          <a:endParaRPr lang="uk-UA"/>
        </a:p>
      </dgm:t>
    </dgm:pt>
    <dgm:pt modelId="{CF8A580F-5A5C-4EA3-90E2-495B88A87370}">
      <dgm:prSet phldrT="[Текст]"/>
      <dgm:spPr/>
      <dgm:t>
        <a:bodyPr/>
        <a:lstStyle/>
        <a:p>
          <a:r>
            <a:rPr lang="uk-UA" dirty="0"/>
            <a:t>Розвиток спроможностей для громадянської активності жителів громади, молоді</a:t>
          </a:r>
        </a:p>
      </dgm:t>
    </dgm:pt>
    <dgm:pt modelId="{7C5C9CEC-D29F-49AB-9F0A-4B69FBECBFB8}" type="parTrans" cxnId="{8490F2D8-BEFE-4DB1-9904-62842AAEA97C}">
      <dgm:prSet/>
      <dgm:spPr/>
      <dgm:t>
        <a:bodyPr/>
        <a:lstStyle/>
        <a:p>
          <a:endParaRPr lang="uk-UA"/>
        </a:p>
      </dgm:t>
    </dgm:pt>
    <dgm:pt modelId="{A3A04624-C96E-49D2-A3B8-E7738765A3D5}" type="sibTrans" cxnId="{8490F2D8-BEFE-4DB1-9904-62842AAEA97C}">
      <dgm:prSet/>
      <dgm:spPr/>
      <dgm:t>
        <a:bodyPr/>
        <a:lstStyle/>
        <a:p>
          <a:endParaRPr lang="uk-UA"/>
        </a:p>
      </dgm:t>
    </dgm:pt>
    <dgm:pt modelId="{A0721BF3-2113-47DB-AA14-AFEF1AF072AF}">
      <dgm:prSet phldrT="[Текст]"/>
      <dgm:spPr/>
      <dgm:t>
        <a:bodyPr/>
        <a:lstStyle/>
        <a:p>
          <a:r>
            <a:rPr lang="uk-UA" dirty="0"/>
            <a:t>Створення умов для молодих сімей</a:t>
          </a:r>
        </a:p>
      </dgm:t>
    </dgm:pt>
    <dgm:pt modelId="{EF185A71-49B6-45C4-A00C-299F8CC1749D}" type="parTrans" cxnId="{F6100640-898B-4D02-B959-BA60CA6412AF}">
      <dgm:prSet/>
      <dgm:spPr/>
      <dgm:t>
        <a:bodyPr/>
        <a:lstStyle/>
        <a:p>
          <a:endParaRPr lang="uk-UA"/>
        </a:p>
      </dgm:t>
    </dgm:pt>
    <dgm:pt modelId="{9A74658B-2C0A-49BC-B8EF-1BA4490343E5}" type="sibTrans" cxnId="{F6100640-898B-4D02-B959-BA60CA6412AF}">
      <dgm:prSet/>
      <dgm:spPr/>
      <dgm:t>
        <a:bodyPr/>
        <a:lstStyle/>
        <a:p>
          <a:endParaRPr lang="uk-UA"/>
        </a:p>
      </dgm:t>
    </dgm:pt>
    <dgm:pt modelId="{DB407CBE-E144-40E4-A0A8-F3107798F526}">
      <dgm:prSet phldrT="[Текст]"/>
      <dgm:spPr/>
      <dgm:t>
        <a:bodyPr/>
        <a:lstStyle/>
        <a:p>
          <a:r>
            <a:rPr lang="uk-UA" dirty="0"/>
            <a:t>Поліпшення соціальної інфраструктури території</a:t>
          </a:r>
        </a:p>
      </dgm:t>
    </dgm:pt>
    <dgm:pt modelId="{10E14351-90D6-46E6-BE13-76A88243B8FC}" type="parTrans" cxnId="{1ACBA9C9-6A38-465B-B267-E142D5E73AE7}">
      <dgm:prSet/>
      <dgm:spPr/>
      <dgm:t>
        <a:bodyPr/>
        <a:lstStyle/>
        <a:p>
          <a:endParaRPr lang="uk-UA"/>
        </a:p>
      </dgm:t>
    </dgm:pt>
    <dgm:pt modelId="{17F87C85-FFE0-4CE9-827E-1CB330DF61D7}" type="sibTrans" cxnId="{1ACBA9C9-6A38-465B-B267-E142D5E73AE7}">
      <dgm:prSet/>
      <dgm:spPr/>
      <dgm:t>
        <a:bodyPr/>
        <a:lstStyle/>
        <a:p>
          <a:endParaRPr lang="uk-UA"/>
        </a:p>
      </dgm:t>
    </dgm:pt>
    <dgm:pt modelId="{E2462E81-2BBE-447B-8C3D-961F88E55D2F}">
      <dgm:prSet phldrT="[Текст]"/>
      <dgm:spPr/>
      <dgm:t>
        <a:bodyPr/>
        <a:lstStyle/>
        <a:p>
          <a:r>
            <a:rPr lang="uk-UA" dirty="0"/>
            <a:t>Впровадження високошвидкісного Інтернету</a:t>
          </a:r>
        </a:p>
      </dgm:t>
    </dgm:pt>
    <dgm:pt modelId="{D9ADC998-7424-4CA1-83E0-A52E782F4919}" type="parTrans" cxnId="{9C03C6C1-4C20-41E2-978E-7F44BE4E6809}">
      <dgm:prSet/>
      <dgm:spPr/>
      <dgm:t>
        <a:bodyPr/>
        <a:lstStyle/>
        <a:p>
          <a:endParaRPr lang="uk-UA"/>
        </a:p>
      </dgm:t>
    </dgm:pt>
    <dgm:pt modelId="{1E0F9BAB-F6F7-4E8F-A174-AE4314C7D65E}" type="sibTrans" cxnId="{9C03C6C1-4C20-41E2-978E-7F44BE4E6809}">
      <dgm:prSet/>
      <dgm:spPr/>
      <dgm:t>
        <a:bodyPr/>
        <a:lstStyle/>
        <a:p>
          <a:endParaRPr lang="uk-UA"/>
        </a:p>
      </dgm:t>
    </dgm:pt>
    <dgm:pt modelId="{FB96BBBE-44C0-498F-B3DB-258E2D71575A}">
      <dgm:prSet phldrT="[Текст]"/>
      <dgm:spPr/>
      <dgm:t>
        <a:bodyPr/>
        <a:lstStyle/>
        <a:p>
          <a:r>
            <a:rPr lang="uk-UA" dirty="0"/>
            <a:t>Розвиток системи поводження з ТПВ</a:t>
          </a:r>
        </a:p>
      </dgm:t>
    </dgm:pt>
    <dgm:pt modelId="{042F31C7-17B4-4389-94EF-BAF8B104D63D}" type="parTrans" cxnId="{E3515A08-2359-418A-A613-3EEBB4D409AB}">
      <dgm:prSet/>
      <dgm:spPr/>
      <dgm:t>
        <a:bodyPr/>
        <a:lstStyle/>
        <a:p>
          <a:endParaRPr lang="uk-UA"/>
        </a:p>
      </dgm:t>
    </dgm:pt>
    <dgm:pt modelId="{F0086555-6C05-4FB8-81DF-CF1E597A3017}" type="sibTrans" cxnId="{E3515A08-2359-418A-A613-3EEBB4D409AB}">
      <dgm:prSet/>
      <dgm:spPr/>
      <dgm:t>
        <a:bodyPr/>
        <a:lstStyle/>
        <a:p>
          <a:endParaRPr lang="uk-UA"/>
        </a:p>
      </dgm:t>
    </dgm:pt>
    <dgm:pt modelId="{499121B3-5648-4E10-B962-1135BE5A9563}" type="pres">
      <dgm:prSet presAssocID="{B3150780-87D6-4A6F-A153-A9A84B265981}" presName="Name0" presStyleCnt="0">
        <dgm:presLayoutVars>
          <dgm:dir/>
          <dgm:animLvl val="lvl"/>
          <dgm:resizeHandles val="exact"/>
        </dgm:presLayoutVars>
      </dgm:prSet>
      <dgm:spPr/>
    </dgm:pt>
    <dgm:pt modelId="{0F41B304-A43F-407E-A8D9-5FB104AF6835}" type="pres">
      <dgm:prSet presAssocID="{517F9A65-6BF6-4DAA-BBAF-86FCB9490835}" presName="composite" presStyleCnt="0"/>
      <dgm:spPr/>
    </dgm:pt>
    <dgm:pt modelId="{992C7A24-4EE0-4EF0-BBF2-1DADECB8C4E1}" type="pres">
      <dgm:prSet presAssocID="{517F9A65-6BF6-4DAA-BBAF-86FCB949083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EAE4F7E-74AC-42A1-80BD-871C84E5867F}" type="pres">
      <dgm:prSet presAssocID="{517F9A65-6BF6-4DAA-BBAF-86FCB9490835}" presName="desTx" presStyleLbl="alignAccFollowNode1" presStyleIdx="0" presStyleCnt="3" custScaleY="90760" custLinFactNeighborX="-779" custLinFactNeighborY="-4682">
        <dgm:presLayoutVars>
          <dgm:bulletEnabled val="1"/>
        </dgm:presLayoutVars>
      </dgm:prSet>
      <dgm:spPr/>
    </dgm:pt>
    <dgm:pt modelId="{3EE7A964-A968-4D78-9135-72498AA7421E}" type="pres">
      <dgm:prSet presAssocID="{9FFE8C6B-19ED-4BA9-BC4D-BC5C7D806B54}" presName="space" presStyleCnt="0"/>
      <dgm:spPr/>
    </dgm:pt>
    <dgm:pt modelId="{FA779AC5-855D-450C-9D16-E35BE2BE029A}" type="pres">
      <dgm:prSet presAssocID="{E89D83D7-A1B3-403A-9066-A3767FF89C45}" presName="composite" presStyleCnt="0"/>
      <dgm:spPr/>
    </dgm:pt>
    <dgm:pt modelId="{147179A4-7244-4EC1-A3AB-C48969D5DE19}" type="pres">
      <dgm:prSet presAssocID="{E89D83D7-A1B3-403A-9066-A3767FF89C4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A5A0800-2060-44E4-926C-381E5DE08995}" type="pres">
      <dgm:prSet presAssocID="{E89D83D7-A1B3-403A-9066-A3767FF89C45}" presName="desTx" presStyleLbl="alignAccFollowNode1" presStyleIdx="1" presStyleCnt="3">
        <dgm:presLayoutVars>
          <dgm:bulletEnabled val="1"/>
        </dgm:presLayoutVars>
      </dgm:prSet>
      <dgm:spPr/>
    </dgm:pt>
    <dgm:pt modelId="{D6F753AC-39BF-4569-9649-F90D60066724}" type="pres">
      <dgm:prSet presAssocID="{D91CF3A6-B720-43AB-BFC9-DC34141F957E}" presName="space" presStyleCnt="0"/>
      <dgm:spPr/>
    </dgm:pt>
    <dgm:pt modelId="{334E9251-A718-4638-915D-8AA1E4B26598}" type="pres">
      <dgm:prSet presAssocID="{43CF01F3-907B-44B6-87BD-8B8CE5C48D25}" presName="composite" presStyleCnt="0"/>
      <dgm:spPr/>
    </dgm:pt>
    <dgm:pt modelId="{2E4D7AD4-E04C-4294-8694-C5787D014B5B}" type="pres">
      <dgm:prSet presAssocID="{43CF01F3-907B-44B6-87BD-8B8CE5C48D2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0260ECF-125B-49BD-A150-B6719BD2AACC}" type="pres">
      <dgm:prSet presAssocID="{43CF01F3-907B-44B6-87BD-8B8CE5C48D2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DD03C02-AC22-4324-804E-EDC429839FD8}" srcId="{517F9A65-6BF6-4DAA-BBAF-86FCB9490835}" destId="{CCFBAC02-D947-40F2-B263-DFB42E069430}" srcOrd="2" destOrd="0" parTransId="{C7C36C59-AC7E-4511-8EFD-762735CF3F0A}" sibTransId="{3883534A-05BC-4A5C-854A-B1C93EA43357}"/>
    <dgm:cxn modelId="{E3515A08-2359-418A-A613-3EEBB4D409AB}" srcId="{43CF01F3-907B-44B6-87BD-8B8CE5C48D25}" destId="{FB96BBBE-44C0-498F-B3DB-258E2D71575A}" srcOrd="3" destOrd="0" parTransId="{042F31C7-17B4-4389-94EF-BAF8B104D63D}" sibTransId="{F0086555-6C05-4FB8-81DF-CF1E597A3017}"/>
    <dgm:cxn modelId="{411B4223-C0FD-4C71-A477-470394262965}" type="presOf" srcId="{CE01616B-259D-426D-9859-808C55F7B6E0}" destId="{8EAE4F7E-74AC-42A1-80BD-871C84E5867F}" srcOrd="0" destOrd="1" presId="urn:microsoft.com/office/officeart/2005/8/layout/hList1"/>
    <dgm:cxn modelId="{BFE79B25-3598-4B33-B323-3DDD2BE7C0E6}" type="presOf" srcId="{CCFBAC02-D947-40F2-B263-DFB42E069430}" destId="{8EAE4F7E-74AC-42A1-80BD-871C84E5867F}" srcOrd="0" destOrd="2" presId="urn:microsoft.com/office/officeart/2005/8/layout/hList1"/>
    <dgm:cxn modelId="{89B6532A-E028-49A8-9EEE-C5E060865106}" type="presOf" srcId="{621CA1B0-E7CE-4616-82AF-5914B6930F47}" destId="{AA5A0800-2060-44E4-926C-381E5DE08995}" srcOrd="0" destOrd="0" presId="urn:microsoft.com/office/officeart/2005/8/layout/hList1"/>
    <dgm:cxn modelId="{DEA7FD32-CD4E-47BA-B8C1-40F124F60438}" srcId="{517F9A65-6BF6-4DAA-BBAF-86FCB9490835}" destId="{4BCEAB04-0201-404E-997A-59F4D0F806F3}" srcOrd="0" destOrd="0" parTransId="{9548545F-3401-4695-BA5C-B22CDB95310A}" sibTransId="{AD36EC0C-334D-4F68-85E0-FB4825429787}"/>
    <dgm:cxn modelId="{F5D6313B-4141-402F-977D-8CB6EBE34723}" srcId="{B3150780-87D6-4A6F-A153-A9A84B265981}" destId="{E89D83D7-A1B3-403A-9066-A3767FF89C45}" srcOrd="1" destOrd="0" parTransId="{E2EC5E05-1D47-47DE-80B0-FC2DDBA782C5}" sibTransId="{D91CF3A6-B720-43AB-BFC9-DC34141F957E}"/>
    <dgm:cxn modelId="{F6100640-898B-4D02-B959-BA60CA6412AF}" srcId="{E89D83D7-A1B3-403A-9066-A3767FF89C45}" destId="{A0721BF3-2113-47DB-AA14-AFEF1AF072AF}" srcOrd="2" destOrd="0" parTransId="{EF185A71-49B6-45C4-A00C-299F8CC1749D}" sibTransId="{9A74658B-2C0A-49BC-B8EF-1BA4490343E5}"/>
    <dgm:cxn modelId="{08A6BE5D-2F49-4F34-966B-3B6FBB2E8E39}" type="presOf" srcId="{517F9A65-6BF6-4DAA-BBAF-86FCB9490835}" destId="{992C7A24-4EE0-4EF0-BBF2-1DADECB8C4E1}" srcOrd="0" destOrd="0" presId="urn:microsoft.com/office/officeart/2005/8/layout/hList1"/>
    <dgm:cxn modelId="{E7460568-4504-482A-ADD9-F351652771EA}" srcId="{E89D83D7-A1B3-403A-9066-A3767FF89C45}" destId="{621CA1B0-E7CE-4616-82AF-5914B6930F47}" srcOrd="0" destOrd="0" parTransId="{66C0964E-B439-48D5-8432-59EAC9B7A53B}" sibTransId="{EC56A4AF-5C01-4CAF-BE74-1656BCA753CB}"/>
    <dgm:cxn modelId="{CAF05F71-E7C1-4C86-9198-C0C05EDB4E6F}" type="presOf" srcId="{A0721BF3-2113-47DB-AA14-AFEF1AF072AF}" destId="{AA5A0800-2060-44E4-926C-381E5DE08995}" srcOrd="0" destOrd="2" presId="urn:microsoft.com/office/officeart/2005/8/layout/hList1"/>
    <dgm:cxn modelId="{4078FC72-A363-475F-98F5-B5E7677DD0DF}" type="presOf" srcId="{DB407CBE-E144-40E4-A0A8-F3107798F526}" destId="{F0260ECF-125B-49BD-A150-B6719BD2AACC}" srcOrd="0" destOrd="1" presId="urn:microsoft.com/office/officeart/2005/8/layout/hList1"/>
    <dgm:cxn modelId="{60FCE47A-35B9-4FDB-A706-240CE0398306}" type="presOf" srcId="{E2462E81-2BBE-447B-8C3D-961F88E55D2F}" destId="{F0260ECF-125B-49BD-A150-B6719BD2AACC}" srcOrd="0" destOrd="2" presId="urn:microsoft.com/office/officeart/2005/8/layout/hList1"/>
    <dgm:cxn modelId="{037CD47F-646E-4D89-A7E1-723C147177EB}" type="presOf" srcId="{CF8A580F-5A5C-4EA3-90E2-495B88A87370}" destId="{AA5A0800-2060-44E4-926C-381E5DE08995}" srcOrd="0" destOrd="1" presId="urn:microsoft.com/office/officeart/2005/8/layout/hList1"/>
    <dgm:cxn modelId="{B205AD84-F798-4B83-AB10-C072FA3309FD}" type="presOf" srcId="{FB96BBBE-44C0-498F-B3DB-258E2D71575A}" destId="{F0260ECF-125B-49BD-A150-B6719BD2AACC}" srcOrd="0" destOrd="3" presId="urn:microsoft.com/office/officeart/2005/8/layout/hList1"/>
    <dgm:cxn modelId="{E269428B-4D50-497D-ACEC-DD872C53556E}" srcId="{B3150780-87D6-4A6F-A153-A9A84B265981}" destId="{43CF01F3-907B-44B6-87BD-8B8CE5C48D25}" srcOrd="2" destOrd="0" parTransId="{8D752F09-BCA6-42FC-8339-D5042F2AD464}" sibTransId="{7B9382FD-7912-4DD3-8B2C-BB9869006A37}"/>
    <dgm:cxn modelId="{4A209D91-545C-4C75-994B-AFD1C281E86E}" srcId="{517F9A65-6BF6-4DAA-BBAF-86FCB9490835}" destId="{CE01616B-259D-426D-9859-808C55F7B6E0}" srcOrd="1" destOrd="0" parTransId="{DD57887D-F41D-41F6-8A6A-33682BC5BD36}" sibTransId="{29B0A710-B37D-41D7-8DC7-65952DA9CEC2}"/>
    <dgm:cxn modelId="{7C70D6B2-D316-4829-A0E7-05435D9EBE6C}" srcId="{43CF01F3-907B-44B6-87BD-8B8CE5C48D25}" destId="{5ABEE09B-3519-463B-944C-D88384FF3C1D}" srcOrd="0" destOrd="0" parTransId="{CD069938-0075-4AA4-A925-17290F7F3D93}" sibTransId="{93B737D5-242D-4D1F-8844-4649E1856D94}"/>
    <dgm:cxn modelId="{631AA1B5-4457-473D-91A6-1CF9CA3919DC}" type="presOf" srcId="{5ABEE09B-3519-463B-944C-D88384FF3C1D}" destId="{F0260ECF-125B-49BD-A150-B6719BD2AACC}" srcOrd="0" destOrd="0" presId="urn:microsoft.com/office/officeart/2005/8/layout/hList1"/>
    <dgm:cxn modelId="{48CE14BD-E676-42FE-80A5-213A9BFC3718}" srcId="{B3150780-87D6-4A6F-A153-A9A84B265981}" destId="{517F9A65-6BF6-4DAA-BBAF-86FCB9490835}" srcOrd="0" destOrd="0" parTransId="{4D396DBA-05F6-4392-BA4A-54DFA2122248}" sibTransId="{9FFE8C6B-19ED-4BA9-BC4D-BC5C7D806B54}"/>
    <dgm:cxn modelId="{552D07BE-D4D0-49D9-875B-0B2AB49B9F72}" type="presOf" srcId="{4BCEAB04-0201-404E-997A-59F4D0F806F3}" destId="{8EAE4F7E-74AC-42A1-80BD-871C84E5867F}" srcOrd="0" destOrd="0" presId="urn:microsoft.com/office/officeart/2005/8/layout/hList1"/>
    <dgm:cxn modelId="{9C03C6C1-4C20-41E2-978E-7F44BE4E6809}" srcId="{43CF01F3-907B-44B6-87BD-8B8CE5C48D25}" destId="{E2462E81-2BBE-447B-8C3D-961F88E55D2F}" srcOrd="2" destOrd="0" parTransId="{D9ADC998-7424-4CA1-83E0-A52E782F4919}" sibTransId="{1E0F9BAB-F6F7-4E8F-A174-AE4314C7D65E}"/>
    <dgm:cxn modelId="{C22A37C3-616C-4923-B328-C14CD52B1884}" type="presOf" srcId="{B3150780-87D6-4A6F-A153-A9A84B265981}" destId="{499121B3-5648-4E10-B962-1135BE5A9563}" srcOrd="0" destOrd="0" presId="urn:microsoft.com/office/officeart/2005/8/layout/hList1"/>
    <dgm:cxn modelId="{1ACBA9C9-6A38-465B-B267-E142D5E73AE7}" srcId="{43CF01F3-907B-44B6-87BD-8B8CE5C48D25}" destId="{DB407CBE-E144-40E4-A0A8-F3107798F526}" srcOrd="1" destOrd="0" parTransId="{10E14351-90D6-46E6-BE13-76A88243B8FC}" sibTransId="{17F87C85-FFE0-4CE9-827E-1CB330DF61D7}"/>
    <dgm:cxn modelId="{8490F2D8-BEFE-4DB1-9904-62842AAEA97C}" srcId="{E89D83D7-A1B3-403A-9066-A3767FF89C45}" destId="{CF8A580F-5A5C-4EA3-90E2-495B88A87370}" srcOrd="1" destOrd="0" parTransId="{7C5C9CEC-D29F-49AB-9F0A-4B69FBECBFB8}" sibTransId="{A3A04624-C96E-49D2-A3B8-E7738765A3D5}"/>
    <dgm:cxn modelId="{F18AD9E5-CD33-4125-8043-0EA73E6E44FF}" type="presOf" srcId="{43CF01F3-907B-44B6-87BD-8B8CE5C48D25}" destId="{2E4D7AD4-E04C-4294-8694-C5787D014B5B}" srcOrd="0" destOrd="0" presId="urn:microsoft.com/office/officeart/2005/8/layout/hList1"/>
    <dgm:cxn modelId="{51262DFB-39BF-4154-BB94-BCACA9AE8268}" type="presOf" srcId="{E89D83D7-A1B3-403A-9066-A3767FF89C45}" destId="{147179A4-7244-4EC1-A3AB-C48969D5DE19}" srcOrd="0" destOrd="0" presId="urn:microsoft.com/office/officeart/2005/8/layout/hList1"/>
    <dgm:cxn modelId="{B39E0C0F-CCD7-4F8B-ABB1-3323BD940A2F}" type="presParOf" srcId="{499121B3-5648-4E10-B962-1135BE5A9563}" destId="{0F41B304-A43F-407E-A8D9-5FB104AF6835}" srcOrd="0" destOrd="0" presId="urn:microsoft.com/office/officeart/2005/8/layout/hList1"/>
    <dgm:cxn modelId="{1F0DCE93-453E-486A-9873-6F2208E8B50B}" type="presParOf" srcId="{0F41B304-A43F-407E-A8D9-5FB104AF6835}" destId="{992C7A24-4EE0-4EF0-BBF2-1DADECB8C4E1}" srcOrd="0" destOrd="0" presId="urn:microsoft.com/office/officeart/2005/8/layout/hList1"/>
    <dgm:cxn modelId="{3936DC06-13F8-408E-8AA9-2C0FCE1D44D5}" type="presParOf" srcId="{0F41B304-A43F-407E-A8D9-5FB104AF6835}" destId="{8EAE4F7E-74AC-42A1-80BD-871C84E5867F}" srcOrd="1" destOrd="0" presId="urn:microsoft.com/office/officeart/2005/8/layout/hList1"/>
    <dgm:cxn modelId="{8E271CF9-D699-44FE-9C78-F11944587426}" type="presParOf" srcId="{499121B3-5648-4E10-B962-1135BE5A9563}" destId="{3EE7A964-A968-4D78-9135-72498AA7421E}" srcOrd="1" destOrd="0" presId="urn:microsoft.com/office/officeart/2005/8/layout/hList1"/>
    <dgm:cxn modelId="{E9DD04DD-5B69-424F-BC35-F583FB48D7E9}" type="presParOf" srcId="{499121B3-5648-4E10-B962-1135BE5A9563}" destId="{FA779AC5-855D-450C-9D16-E35BE2BE029A}" srcOrd="2" destOrd="0" presId="urn:microsoft.com/office/officeart/2005/8/layout/hList1"/>
    <dgm:cxn modelId="{2A2D5C3F-92D2-4183-BB1D-E36D04148E57}" type="presParOf" srcId="{FA779AC5-855D-450C-9D16-E35BE2BE029A}" destId="{147179A4-7244-4EC1-A3AB-C48969D5DE19}" srcOrd="0" destOrd="0" presId="urn:microsoft.com/office/officeart/2005/8/layout/hList1"/>
    <dgm:cxn modelId="{B60A381B-5A81-4EA2-801D-569FB354C954}" type="presParOf" srcId="{FA779AC5-855D-450C-9D16-E35BE2BE029A}" destId="{AA5A0800-2060-44E4-926C-381E5DE08995}" srcOrd="1" destOrd="0" presId="urn:microsoft.com/office/officeart/2005/8/layout/hList1"/>
    <dgm:cxn modelId="{35EEB279-9E7C-41FC-A5D4-95107D367C0C}" type="presParOf" srcId="{499121B3-5648-4E10-B962-1135BE5A9563}" destId="{D6F753AC-39BF-4569-9649-F90D60066724}" srcOrd="3" destOrd="0" presId="urn:microsoft.com/office/officeart/2005/8/layout/hList1"/>
    <dgm:cxn modelId="{B2EB279B-2D23-4B5A-A835-DC0653666948}" type="presParOf" srcId="{499121B3-5648-4E10-B962-1135BE5A9563}" destId="{334E9251-A718-4638-915D-8AA1E4B26598}" srcOrd="4" destOrd="0" presId="urn:microsoft.com/office/officeart/2005/8/layout/hList1"/>
    <dgm:cxn modelId="{CA9477E5-8CE9-44EA-AD6A-DFAB66760E31}" type="presParOf" srcId="{334E9251-A718-4638-915D-8AA1E4B26598}" destId="{2E4D7AD4-E04C-4294-8694-C5787D014B5B}" srcOrd="0" destOrd="0" presId="urn:microsoft.com/office/officeart/2005/8/layout/hList1"/>
    <dgm:cxn modelId="{0F5EC9CB-F630-4284-B8F2-32245D21FD14}" type="presParOf" srcId="{334E9251-A718-4638-915D-8AA1E4B26598}" destId="{F0260ECF-125B-49BD-A150-B6719BD2AA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BE8B98-9574-44DC-90E9-B66C44E7CF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1A2B38-D0FF-4A07-8A55-A5A7376C5640}">
      <dgm:prSet/>
      <dgm:spPr/>
      <dgm:t>
        <a:bodyPr/>
        <a:lstStyle/>
        <a:p>
          <a:r>
            <a:rPr lang="ru-RU" b="1"/>
            <a:t>Встановлення камер відеонагляду – 179,960 тис. Грн.</a:t>
          </a:r>
        </a:p>
      </dgm:t>
    </dgm:pt>
    <dgm:pt modelId="{49E14E72-1A70-4C77-9981-7FFEB064CA7B}" type="parTrans" cxnId="{1F70CBE0-F1A9-40B2-9C76-01F21D276859}">
      <dgm:prSet/>
      <dgm:spPr/>
      <dgm:t>
        <a:bodyPr/>
        <a:lstStyle/>
        <a:p>
          <a:endParaRPr lang="en-US"/>
        </a:p>
      </dgm:t>
    </dgm:pt>
    <dgm:pt modelId="{67A246D8-831C-412C-ACD6-97E6BC4D307B}" type="sibTrans" cxnId="{1F70CBE0-F1A9-40B2-9C76-01F21D276859}">
      <dgm:prSet/>
      <dgm:spPr/>
      <dgm:t>
        <a:bodyPr/>
        <a:lstStyle/>
        <a:p>
          <a:endParaRPr lang="en-US"/>
        </a:p>
      </dgm:t>
    </dgm:pt>
    <dgm:pt modelId="{4789C527-4650-470E-B98F-CBBE0AFD74DD}">
      <dgm:prSet/>
      <dgm:spPr/>
      <dgm:t>
        <a:bodyPr/>
        <a:lstStyle/>
        <a:p>
          <a:r>
            <a:rPr lang="ru-RU" b="1"/>
            <a:t>Придбання труб – 250,643 тис. Грн.</a:t>
          </a:r>
          <a:endParaRPr lang="en-US"/>
        </a:p>
      </dgm:t>
    </dgm:pt>
    <dgm:pt modelId="{4C36B618-DF9D-4175-9001-D141130431C4}" type="parTrans" cxnId="{7C8B7E3F-EE07-4583-B9BA-84078B48479F}">
      <dgm:prSet/>
      <dgm:spPr/>
      <dgm:t>
        <a:bodyPr/>
        <a:lstStyle/>
        <a:p>
          <a:endParaRPr lang="en-US"/>
        </a:p>
      </dgm:t>
    </dgm:pt>
    <dgm:pt modelId="{114E70DA-AF4F-420D-A9C1-86CCD52A37A0}" type="sibTrans" cxnId="{7C8B7E3F-EE07-4583-B9BA-84078B48479F}">
      <dgm:prSet/>
      <dgm:spPr/>
      <dgm:t>
        <a:bodyPr/>
        <a:lstStyle/>
        <a:p>
          <a:endParaRPr lang="en-US"/>
        </a:p>
      </dgm:t>
    </dgm:pt>
    <dgm:pt modelId="{4FA91AA5-AFFF-4070-828A-BBB66337D6A1}">
      <dgm:prSet/>
      <dgm:spPr/>
      <dgm:t>
        <a:bodyPr/>
        <a:lstStyle/>
        <a:p>
          <a:r>
            <a:rPr lang="ru-RU" b="1"/>
            <a:t>Очистка свердловини с. Розбишівка – 349,684 тис. Грн.</a:t>
          </a:r>
          <a:endParaRPr lang="en-US"/>
        </a:p>
      </dgm:t>
    </dgm:pt>
    <dgm:pt modelId="{F896801C-C37B-459B-8DF8-4E4C6C572E36}" type="parTrans" cxnId="{7C440BD3-7DCB-49FD-AC4D-672ED9852356}">
      <dgm:prSet/>
      <dgm:spPr/>
      <dgm:t>
        <a:bodyPr/>
        <a:lstStyle/>
        <a:p>
          <a:endParaRPr lang="en-US"/>
        </a:p>
      </dgm:t>
    </dgm:pt>
    <dgm:pt modelId="{8DF296F7-D572-4643-84C6-C07DF49947A5}" type="sibTrans" cxnId="{7C440BD3-7DCB-49FD-AC4D-672ED9852356}">
      <dgm:prSet/>
      <dgm:spPr/>
      <dgm:t>
        <a:bodyPr/>
        <a:lstStyle/>
        <a:p>
          <a:endParaRPr lang="en-US"/>
        </a:p>
      </dgm:t>
    </dgm:pt>
    <dgm:pt modelId="{A6BACE28-2FEA-429B-B48E-9B5323752668}">
      <dgm:prSet/>
      <dgm:spPr/>
      <dgm:t>
        <a:bodyPr/>
        <a:lstStyle/>
        <a:p>
          <a:r>
            <a:rPr lang="ru-RU" b="1"/>
            <a:t>Придбання насосів – 59,100 тис. Грн.</a:t>
          </a:r>
          <a:endParaRPr lang="en-US"/>
        </a:p>
      </dgm:t>
    </dgm:pt>
    <dgm:pt modelId="{75789E3F-67E2-48F7-A900-4FB4D776D651}" type="parTrans" cxnId="{3B4ADFAA-9134-45C1-B3F6-C8DC63A50292}">
      <dgm:prSet/>
      <dgm:spPr/>
      <dgm:t>
        <a:bodyPr/>
        <a:lstStyle/>
        <a:p>
          <a:endParaRPr lang="en-US"/>
        </a:p>
      </dgm:t>
    </dgm:pt>
    <dgm:pt modelId="{C53273B5-9515-4D48-A333-1A036F8599F1}" type="sibTrans" cxnId="{3B4ADFAA-9134-45C1-B3F6-C8DC63A50292}">
      <dgm:prSet/>
      <dgm:spPr/>
      <dgm:t>
        <a:bodyPr/>
        <a:lstStyle/>
        <a:p>
          <a:endParaRPr lang="en-US"/>
        </a:p>
      </dgm:t>
    </dgm:pt>
    <dgm:pt modelId="{A863905B-D1BB-499C-B7F9-95DC1F2DB478}">
      <dgm:prSet/>
      <dgm:spPr/>
      <dgm:t>
        <a:bodyPr/>
        <a:lstStyle/>
        <a:p>
          <a:r>
            <a:rPr lang="ru-RU" b="1" dirty="0" err="1"/>
            <a:t>Придбання</a:t>
          </a:r>
          <a:r>
            <a:rPr lang="ru-RU" b="1" dirty="0"/>
            <a:t> щебня – 650,000 тис. грн</a:t>
          </a:r>
          <a:endParaRPr lang="en-US" dirty="0"/>
        </a:p>
      </dgm:t>
    </dgm:pt>
    <dgm:pt modelId="{BC3C176C-7B3C-4896-BB1E-62C669E81564}" type="parTrans" cxnId="{315436D0-0AD5-4AD2-B9C4-B63C03268098}">
      <dgm:prSet/>
      <dgm:spPr/>
      <dgm:t>
        <a:bodyPr/>
        <a:lstStyle/>
        <a:p>
          <a:endParaRPr lang="en-US"/>
        </a:p>
      </dgm:t>
    </dgm:pt>
    <dgm:pt modelId="{CD0A9235-C14A-4941-A991-136EA39ACA79}" type="sibTrans" cxnId="{315436D0-0AD5-4AD2-B9C4-B63C03268098}">
      <dgm:prSet/>
      <dgm:spPr/>
      <dgm:t>
        <a:bodyPr/>
        <a:lstStyle/>
        <a:p>
          <a:endParaRPr lang="en-US"/>
        </a:p>
      </dgm:t>
    </dgm:pt>
    <dgm:pt modelId="{D5CA9062-2070-4AFB-9DF4-B22DB5D7B7EE}" type="pres">
      <dgm:prSet presAssocID="{E4BE8B98-9574-44DC-90E9-B66C44E7CF6F}" presName="linear" presStyleCnt="0">
        <dgm:presLayoutVars>
          <dgm:animLvl val="lvl"/>
          <dgm:resizeHandles val="exact"/>
        </dgm:presLayoutVars>
      </dgm:prSet>
      <dgm:spPr/>
    </dgm:pt>
    <dgm:pt modelId="{552D5E43-63B0-43E6-ADF2-6EC9CDA7A1FB}" type="pres">
      <dgm:prSet presAssocID="{D11A2B38-D0FF-4A07-8A55-A5A7376C564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7CA545D-4D5E-4705-BA87-B311A2645D7D}" type="pres">
      <dgm:prSet presAssocID="{67A246D8-831C-412C-ACD6-97E6BC4D307B}" presName="spacer" presStyleCnt="0"/>
      <dgm:spPr/>
    </dgm:pt>
    <dgm:pt modelId="{A76E952E-1EFC-4ECD-8303-7AF60FD11742}" type="pres">
      <dgm:prSet presAssocID="{4789C527-4650-470E-B98F-CBBE0AFD74D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6966A3D-6EF2-4EB9-A6CC-2FB02D1F6356}" type="pres">
      <dgm:prSet presAssocID="{114E70DA-AF4F-420D-A9C1-86CCD52A37A0}" presName="spacer" presStyleCnt="0"/>
      <dgm:spPr/>
    </dgm:pt>
    <dgm:pt modelId="{5692315C-4DA4-48F4-8048-922184C93225}" type="pres">
      <dgm:prSet presAssocID="{4FA91AA5-AFFF-4070-828A-BBB66337D6A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40EA619-A8C5-4CEB-AA19-1FFD4ED34DD7}" type="pres">
      <dgm:prSet presAssocID="{8DF296F7-D572-4643-84C6-C07DF49947A5}" presName="spacer" presStyleCnt="0"/>
      <dgm:spPr/>
    </dgm:pt>
    <dgm:pt modelId="{A70C02A5-BD06-42E3-A834-CBEF5AB73C0E}" type="pres">
      <dgm:prSet presAssocID="{A6BACE28-2FEA-429B-B48E-9B532375266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7CCEA08-DBD0-450F-A82C-3E5B2D29CC9A}" type="pres">
      <dgm:prSet presAssocID="{C53273B5-9515-4D48-A333-1A036F8599F1}" presName="spacer" presStyleCnt="0"/>
      <dgm:spPr/>
    </dgm:pt>
    <dgm:pt modelId="{FA44E315-DC0E-414B-9E62-D4916FC9CF35}" type="pres">
      <dgm:prSet presAssocID="{A863905B-D1BB-499C-B7F9-95DC1F2DB47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C8B7E3F-EE07-4583-B9BA-84078B48479F}" srcId="{E4BE8B98-9574-44DC-90E9-B66C44E7CF6F}" destId="{4789C527-4650-470E-B98F-CBBE0AFD74DD}" srcOrd="1" destOrd="0" parTransId="{4C36B618-DF9D-4175-9001-D141130431C4}" sibTransId="{114E70DA-AF4F-420D-A9C1-86CCD52A37A0}"/>
    <dgm:cxn modelId="{AE198264-6BDD-4D30-B076-6922188EE634}" type="presOf" srcId="{4789C527-4650-470E-B98F-CBBE0AFD74DD}" destId="{A76E952E-1EFC-4ECD-8303-7AF60FD11742}" srcOrd="0" destOrd="0" presId="urn:microsoft.com/office/officeart/2005/8/layout/vList2"/>
    <dgm:cxn modelId="{D40E9852-D933-47DD-8CBD-DCDAACFA7D9E}" type="presOf" srcId="{A863905B-D1BB-499C-B7F9-95DC1F2DB478}" destId="{FA44E315-DC0E-414B-9E62-D4916FC9CF35}" srcOrd="0" destOrd="0" presId="urn:microsoft.com/office/officeart/2005/8/layout/vList2"/>
    <dgm:cxn modelId="{1789507E-B87C-4181-810E-9EAC4D5D28EC}" type="presOf" srcId="{D11A2B38-D0FF-4A07-8A55-A5A7376C5640}" destId="{552D5E43-63B0-43E6-ADF2-6EC9CDA7A1FB}" srcOrd="0" destOrd="0" presId="urn:microsoft.com/office/officeart/2005/8/layout/vList2"/>
    <dgm:cxn modelId="{3B4ADFAA-9134-45C1-B3F6-C8DC63A50292}" srcId="{E4BE8B98-9574-44DC-90E9-B66C44E7CF6F}" destId="{A6BACE28-2FEA-429B-B48E-9B5323752668}" srcOrd="3" destOrd="0" parTransId="{75789E3F-67E2-48F7-A900-4FB4D776D651}" sibTransId="{C53273B5-9515-4D48-A333-1A036F8599F1}"/>
    <dgm:cxn modelId="{B8B6F1AB-F128-415A-8FAD-871B07B7E4C4}" type="presOf" srcId="{4FA91AA5-AFFF-4070-828A-BBB66337D6A1}" destId="{5692315C-4DA4-48F4-8048-922184C93225}" srcOrd="0" destOrd="0" presId="urn:microsoft.com/office/officeart/2005/8/layout/vList2"/>
    <dgm:cxn modelId="{1E906DBB-05DD-4ED1-B83E-491BF9696242}" type="presOf" srcId="{A6BACE28-2FEA-429B-B48E-9B5323752668}" destId="{A70C02A5-BD06-42E3-A834-CBEF5AB73C0E}" srcOrd="0" destOrd="0" presId="urn:microsoft.com/office/officeart/2005/8/layout/vList2"/>
    <dgm:cxn modelId="{315436D0-0AD5-4AD2-B9C4-B63C03268098}" srcId="{E4BE8B98-9574-44DC-90E9-B66C44E7CF6F}" destId="{A863905B-D1BB-499C-B7F9-95DC1F2DB478}" srcOrd="4" destOrd="0" parTransId="{BC3C176C-7B3C-4896-BB1E-62C669E81564}" sibTransId="{CD0A9235-C14A-4941-A991-136EA39ACA79}"/>
    <dgm:cxn modelId="{7C440BD3-7DCB-49FD-AC4D-672ED9852356}" srcId="{E4BE8B98-9574-44DC-90E9-B66C44E7CF6F}" destId="{4FA91AA5-AFFF-4070-828A-BBB66337D6A1}" srcOrd="2" destOrd="0" parTransId="{F896801C-C37B-459B-8DF8-4E4C6C572E36}" sibTransId="{8DF296F7-D572-4643-84C6-C07DF49947A5}"/>
    <dgm:cxn modelId="{1F70CBE0-F1A9-40B2-9C76-01F21D276859}" srcId="{E4BE8B98-9574-44DC-90E9-B66C44E7CF6F}" destId="{D11A2B38-D0FF-4A07-8A55-A5A7376C5640}" srcOrd="0" destOrd="0" parTransId="{49E14E72-1A70-4C77-9981-7FFEB064CA7B}" sibTransId="{67A246D8-831C-412C-ACD6-97E6BC4D307B}"/>
    <dgm:cxn modelId="{B576E0FE-9E59-48A1-B680-02AE5636B61A}" type="presOf" srcId="{E4BE8B98-9574-44DC-90E9-B66C44E7CF6F}" destId="{D5CA9062-2070-4AFB-9DF4-B22DB5D7B7EE}" srcOrd="0" destOrd="0" presId="urn:microsoft.com/office/officeart/2005/8/layout/vList2"/>
    <dgm:cxn modelId="{7E16D598-2969-4239-B7D1-BD3B168B079E}" type="presParOf" srcId="{D5CA9062-2070-4AFB-9DF4-B22DB5D7B7EE}" destId="{552D5E43-63B0-43E6-ADF2-6EC9CDA7A1FB}" srcOrd="0" destOrd="0" presId="urn:microsoft.com/office/officeart/2005/8/layout/vList2"/>
    <dgm:cxn modelId="{899F3A46-1CB7-4182-8DD8-1D18D39AF0BD}" type="presParOf" srcId="{D5CA9062-2070-4AFB-9DF4-B22DB5D7B7EE}" destId="{17CA545D-4D5E-4705-BA87-B311A2645D7D}" srcOrd="1" destOrd="0" presId="urn:microsoft.com/office/officeart/2005/8/layout/vList2"/>
    <dgm:cxn modelId="{D48E4DEE-A27B-4F8D-B510-E05EFB6FF964}" type="presParOf" srcId="{D5CA9062-2070-4AFB-9DF4-B22DB5D7B7EE}" destId="{A76E952E-1EFC-4ECD-8303-7AF60FD11742}" srcOrd="2" destOrd="0" presId="urn:microsoft.com/office/officeart/2005/8/layout/vList2"/>
    <dgm:cxn modelId="{92D74222-482A-443D-941C-4A45B5326E04}" type="presParOf" srcId="{D5CA9062-2070-4AFB-9DF4-B22DB5D7B7EE}" destId="{36966A3D-6EF2-4EB9-A6CC-2FB02D1F6356}" srcOrd="3" destOrd="0" presId="urn:microsoft.com/office/officeart/2005/8/layout/vList2"/>
    <dgm:cxn modelId="{10401340-ABFB-4434-A03D-25F01090BBA0}" type="presParOf" srcId="{D5CA9062-2070-4AFB-9DF4-B22DB5D7B7EE}" destId="{5692315C-4DA4-48F4-8048-922184C93225}" srcOrd="4" destOrd="0" presId="urn:microsoft.com/office/officeart/2005/8/layout/vList2"/>
    <dgm:cxn modelId="{8962BDD6-77F4-45F9-9526-AFB793A5AF42}" type="presParOf" srcId="{D5CA9062-2070-4AFB-9DF4-B22DB5D7B7EE}" destId="{A40EA619-A8C5-4CEB-AA19-1FFD4ED34DD7}" srcOrd="5" destOrd="0" presId="urn:microsoft.com/office/officeart/2005/8/layout/vList2"/>
    <dgm:cxn modelId="{10937E44-2508-4C27-847C-15378127C489}" type="presParOf" srcId="{D5CA9062-2070-4AFB-9DF4-B22DB5D7B7EE}" destId="{A70C02A5-BD06-42E3-A834-CBEF5AB73C0E}" srcOrd="6" destOrd="0" presId="urn:microsoft.com/office/officeart/2005/8/layout/vList2"/>
    <dgm:cxn modelId="{72EF0381-0312-4FA7-A4D1-4BA1E912B6C0}" type="presParOf" srcId="{D5CA9062-2070-4AFB-9DF4-B22DB5D7B7EE}" destId="{17CCEA08-DBD0-450F-A82C-3E5B2D29CC9A}" srcOrd="7" destOrd="0" presId="urn:microsoft.com/office/officeart/2005/8/layout/vList2"/>
    <dgm:cxn modelId="{010F5B3E-73A1-4575-AB46-11D8AAAE6E37}" type="presParOf" srcId="{D5CA9062-2070-4AFB-9DF4-B22DB5D7B7EE}" destId="{FA44E315-DC0E-414B-9E62-D4916FC9CF3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A3018-DDE4-4092-8220-90E56B34C228}">
      <dsp:nvSpPr>
        <dsp:cNvPr id="0" name=""/>
        <dsp:cNvSpPr/>
      </dsp:nvSpPr>
      <dsp:spPr>
        <a:xfrm>
          <a:off x="0" y="0"/>
          <a:ext cx="41399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4C97D1-2254-4654-AC51-2621D512E7C4}">
      <dsp:nvSpPr>
        <dsp:cNvPr id="0" name=""/>
        <dsp:cNvSpPr/>
      </dsp:nvSpPr>
      <dsp:spPr>
        <a:xfrm>
          <a:off x="0" y="0"/>
          <a:ext cx="4139952" cy="1271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В рамках </a:t>
          </a:r>
          <a:r>
            <a:rPr lang="uk-UA" sz="1600" kern="1200" dirty="0" err="1"/>
            <a:t>проєкту</a:t>
          </a:r>
          <a:r>
            <a:rPr lang="uk-UA" sz="1600" kern="1200" dirty="0"/>
            <a:t> «Людський вимір», що реалізується представництвом МОМ в Україні (проведено 3 діалогові сесії)</a:t>
          </a:r>
          <a:endParaRPr lang="en-US" sz="1600" kern="1200" dirty="0"/>
        </a:p>
      </dsp:txBody>
      <dsp:txXfrm>
        <a:off x="0" y="0"/>
        <a:ext cx="4139952" cy="1271295"/>
      </dsp:txXfrm>
    </dsp:sp>
    <dsp:sp modelId="{6F90B343-008E-454A-B5E8-B1E0CAC67A87}">
      <dsp:nvSpPr>
        <dsp:cNvPr id="0" name=""/>
        <dsp:cNvSpPr/>
      </dsp:nvSpPr>
      <dsp:spPr>
        <a:xfrm>
          <a:off x="0" y="1271295"/>
          <a:ext cx="41399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62F18F-4E5A-47C3-B8EF-C6794C8C393F}">
      <dsp:nvSpPr>
        <dsp:cNvPr id="0" name=""/>
        <dsp:cNvSpPr/>
      </dsp:nvSpPr>
      <dsp:spPr>
        <a:xfrm>
          <a:off x="0" y="1271295"/>
          <a:ext cx="4139952" cy="1271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В рамках </a:t>
          </a:r>
          <a:r>
            <a:rPr lang="uk-UA" sz="1600" kern="1200" dirty="0" err="1"/>
            <a:t>проєкту</a:t>
          </a:r>
          <a:r>
            <a:rPr lang="uk-UA" sz="1600" kern="1200" dirty="0"/>
            <a:t> «Не залишити нікого осторонь» проведено громадські обговорення по створенню Програми відновлення Сергіївської сільської територіальної громади</a:t>
          </a:r>
          <a:endParaRPr lang="en-US" sz="1600" kern="1200" dirty="0"/>
        </a:p>
      </dsp:txBody>
      <dsp:txXfrm>
        <a:off x="0" y="1271295"/>
        <a:ext cx="4139952" cy="1271295"/>
      </dsp:txXfrm>
    </dsp:sp>
    <dsp:sp modelId="{BB07616F-A414-458C-987E-7C6CCC109EAC}">
      <dsp:nvSpPr>
        <dsp:cNvPr id="0" name=""/>
        <dsp:cNvSpPr/>
      </dsp:nvSpPr>
      <dsp:spPr>
        <a:xfrm>
          <a:off x="0" y="2542590"/>
          <a:ext cx="41399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87EA9B-264F-4F53-B4EF-888DE60D2CF8}">
      <dsp:nvSpPr>
        <dsp:cNvPr id="0" name=""/>
        <dsp:cNvSpPr/>
      </dsp:nvSpPr>
      <dsp:spPr>
        <a:xfrm>
          <a:off x="0" y="2542590"/>
          <a:ext cx="4139952" cy="1271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Громадські обговорення в с. Розбишівка по розробці проєкту громадського простору</a:t>
          </a:r>
          <a:endParaRPr lang="en-US" sz="1600" kern="1200"/>
        </a:p>
      </dsp:txBody>
      <dsp:txXfrm>
        <a:off x="0" y="2542590"/>
        <a:ext cx="4139952" cy="1271295"/>
      </dsp:txXfrm>
    </dsp:sp>
    <dsp:sp modelId="{374C03DA-D239-476E-B2D3-2E50C9CAB77C}">
      <dsp:nvSpPr>
        <dsp:cNvPr id="0" name=""/>
        <dsp:cNvSpPr/>
      </dsp:nvSpPr>
      <dsp:spPr>
        <a:xfrm>
          <a:off x="0" y="3813886"/>
          <a:ext cx="41399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8077C8-02B0-40C1-BCAB-CC6CA48DA20D}">
      <dsp:nvSpPr>
        <dsp:cNvPr id="0" name=""/>
        <dsp:cNvSpPr/>
      </dsp:nvSpPr>
      <dsp:spPr>
        <a:xfrm>
          <a:off x="0" y="3813886"/>
          <a:ext cx="4139952" cy="1271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Громадські обговорення в с. Розбишівка по розробці проєкту громадського простору</a:t>
          </a:r>
          <a:endParaRPr lang="en-US" sz="1600" kern="1200"/>
        </a:p>
      </dsp:txBody>
      <dsp:txXfrm>
        <a:off x="0" y="3813886"/>
        <a:ext cx="4139952" cy="1271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C7A24-4EE0-4EF0-BBF2-1DADECB8C4E1}">
      <dsp:nvSpPr>
        <dsp:cNvPr id="0" name=""/>
        <dsp:cNvSpPr/>
      </dsp:nvSpPr>
      <dsp:spPr bwMode="white">
        <a:xfrm>
          <a:off x="2857" y="305955"/>
          <a:ext cx="2786494" cy="10498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Підвищення економічної ефективності використання ресурсного потенціалу громади</a:t>
          </a:r>
        </a:p>
      </dsp:txBody>
      <dsp:txXfrm>
        <a:off x="2857" y="305955"/>
        <a:ext cx="2786494" cy="1049877"/>
      </dsp:txXfrm>
    </dsp:sp>
    <dsp:sp modelId="{8EAE4F7E-74AC-42A1-80BD-871C84E5867F}">
      <dsp:nvSpPr>
        <dsp:cNvPr id="0" name=""/>
        <dsp:cNvSpPr/>
      </dsp:nvSpPr>
      <dsp:spPr bwMode="white">
        <a:xfrm>
          <a:off x="0" y="1353532"/>
          <a:ext cx="2786494" cy="33664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 Розвиток </a:t>
          </a:r>
          <a:r>
            <a:rPr lang="uk-UA" sz="1900" kern="1200" dirty="0" err="1"/>
            <a:t>баготоукладної</a:t>
          </a:r>
          <a:r>
            <a:rPr lang="uk-UA" sz="1900" kern="1200" dirty="0"/>
            <a:t> місцевої економіки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Зростання малого і середнього бізнесу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Підвищення ефективності використання земельних, лісових, водних ресурсів громади</a:t>
          </a:r>
        </a:p>
      </dsp:txBody>
      <dsp:txXfrm>
        <a:off x="0" y="1353532"/>
        <a:ext cx="2786494" cy="3366460"/>
      </dsp:txXfrm>
    </dsp:sp>
    <dsp:sp modelId="{147179A4-7244-4EC1-A3AB-C48969D5DE19}">
      <dsp:nvSpPr>
        <dsp:cNvPr id="0" name=""/>
        <dsp:cNvSpPr/>
      </dsp:nvSpPr>
      <dsp:spPr bwMode="white">
        <a:xfrm>
          <a:off x="3179461" y="220272"/>
          <a:ext cx="2786494" cy="1049877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Розвиток людського капіталу</a:t>
          </a:r>
        </a:p>
      </dsp:txBody>
      <dsp:txXfrm>
        <a:off x="3179461" y="220272"/>
        <a:ext cx="2786494" cy="1049877"/>
      </dsp:txXfrm>
    </dsp:sp>
    <dsp:sp modelId="{AA5A0800-2060-44E4-926C-381E5DE08995}">
      <dsp:nvSpPr>
        <dsp:cNvPr id="0" name=""/>
        <dsp:cNvSpPr/>
      </dsp:nvSpPr>
      <dsp:spPr bwMode="white">
        <a:xfrm>
          <a:off x="3179461" y="1270150"/>
          <a:ext cx="2786494" cy="3709189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 Створення безпечних умов для життя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Розвиток спроможностей для громадянської активності жителів громади, молоді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Створення умов для молодих сімей</a:t>
          </a:r>
        </a:p>
      </dsp:txBody>
      <dsp:txXfrm>
        <a:off x="3179461" y="1270150"/>
        <a:ext cx="2786494" cy="3709189"/>
      </dsp:txXfrm>
    </dsp:sp>
    <dsp:sp modelId="{2E4D7AD4-E04C-4294-8694-C5787D014B5B}">
      <dsp:nvSpPr>
        <dsp:cNvPr id="0" name=""/>
        <dsp:cNvSpPr/>
      </dsp:nvSpPr>
      <dsp:spPr bwMode="white">
        <a:xfrm>
          <a:off x="6356065" y="220272"/>
          <a:ext cx="2786494" cy="1049877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Оновлення інфраструктури території</a:t>
          </a:r>
        </a:p>
      </dsp:txBody>
      <dsp:txXfrm>
        <a:off x="6356065" y="220272"/>
        <a:ext cx="2786494" cy="1049877"/>
      </dsp:txXfrm>
    </dsp:sp>
    <dsp:sp modelId="{F0260ECF-125B-49BD-A150-B6719BD2AACC}">
      <dsp:nvSpPr>
        <dsp:cNvPr id="0" name=""/>
        <dsp:cNvSpPr/>
      </dsp:nvSpPr>
      <dsp:spPr bwMode="white">
        <a:xfrm>
          <a:off x="6356065" y="1270150"/>
          <a:ext cx="2786494" cy="3709189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 Оновлення діючої мережі доріг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Поліпшення соціальної інфраструктури території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Впровадження високошвидкісного Інтернету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Розвиток системи поводження з ТПВ</a:t>
          </a:r>
        </a:p>
      </dsp:txBody>
      <dsp:txXfrm>
        <a:off x="6356065" y="1270150"/>
        <a:ext cx="2786494" cy="3709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D5E43-63B0-43E6-ADF2-6EC9CDA7A1FB}">
      <dsp:nvSpPr>
        <dsp:cNvPr id="0" name=""/>
        <dsp:cNvSpPr/>
      </dsp:nvSpPr>
      <dsp:spPr>
        <a:xfrm>
          <a:off x="0" y="101425"/>
          <a:ext cx="5437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/>
            <a:t>Встановлення камер відеонагляду – 179,960 тис. Грн.</a:t>
          </a:r>
        </a:p>
      </dsp:txBody>
      <dsp:txXfrm>
        <a:off x="42722" y="144147"/>
        <a:ext cx="5352406" cy="789716"/>
      </dsp:txXfrm>
    </dsp:sp>
    <dsp:sp modelId="{A76E952E-1EFC-4ECD-8303-7AF60FD11742}">
      <dsp:nvSpPr>
        <dsp:cNvPr id="0" name=""/>
        <dsp:cNvSpPr/>
      </dsp:nvSpPr>
      <dsp:spPr>
        <a:xfrm>
          <a:off x="0" y="1039945"/>
          <a:ext cx="5437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/>
            <a:t>Придбання труб – 250,643 тис. Грн.</a:t>
          </a:r>
          <a:endParaRPr lang="en-US" sz="2200" kern="1200"/>
        </a:p>
      </dsp:txBody>
      <dsp:txXfrm>
        <a:off x="42722" y="1082667"/>
        <a:ext cx="5352406" cy="789716"/>
      </dsp:txXfrm>
    </dsp:sp>
    <dsp:sp modelId="{5692315C-4DA4-48F4-8048-922184C93225}">
      <dsp:nvSpPr>
        <dsp:cNvPr id="0" name=""/>
        <dsp:cNvSpPr/>
      </dsp:nvSpPr>
      <dsp:spPr>
        <a:xfrm>
          <a:off x="0" y="1978465"/>
          <a:ext cx="5437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/>
            <a:t>Очистка свердловини с. Розбишівка – 349,684 тис. Грн.</a:t>
          </a:r>
          <a:endParaRPr lang="en-US" sz="2200" kern="1200"/>
        </a:p>
      </dsp:txBody>
      <dsp:txXfrm>
        <a:off x="42722" y="2021187"/>
        <a:ext cx="5352406" cy="789716"/>
      </dsp:txXfrm>
    </dsp:sp>
    <dsp:sp modelId="{A70C02A5-BD06-42E3-A834-CBEF5AB73C0E}">
      <dsp:nvSpPr>
        <dsp:cNvPr id="0" name=""/>
        <dsp:cNvSpPr/>
      </dsp:nvSpPr>
      <dsp:spPr>
        <a:xfrm>
          <a:off x="0" y="2916986"/>
          <a:ext cx="5437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/>
            <a:t>Придбання насосів – 59,100 тис. Грн.</a:t>
          </a:r>
          <a:endParaRPr lang="en-US" sz="2200" kern="1200"/>
        </a:p>
      </dsp:txBody>
      <dsp:txXfrm>
        <a:off x="42722" y="2959708"/>
        <a:ext cx="5352406" cy="789716"/>
      </dsp:txXfrm>
    </dsp:sp>
    <dsp:sp modelId="{FA44E315-DC0E-414B-9E62-D4916FC9CF35}">
      <dsp:nvSpPr>
        <dsp:cNvPr id="0" name=""/>
        <dsp:cNvSpPr/>
      </dsp:nvSpPr>
      <dsp:spPr>
        <a:xfrm>
          <a:off x="0" y="3855506"/>
          <a:ext cx="5437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err="1"/>
            <a:t>Придбання</a:t>
          </a:r>
          <a:r>
            <a:rPr lang="ru-RU" sz="2200" b="1" kern="1200" dirty="0"/>
            <a:t> щебня – 650,000 тис. грн</a:t>
          </a:r>
          <a:endParaRPr lang="en-US" sz="2200" kern="1200" dirty="0"/>
        </a:p>
      </dsp:txBody>
      <dsp:txXfrm>
        <a:off x="42722" y="3898228"/>
        <a:ext cx="5352406" cy="78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0.20298</cdr:x>
      <cdr:y>0.10066</cdr:y>
    </cdr:from>
    <cdr:to>
      <cdr:x>0.30298</cdr:x>
      <cdr:y>0.14823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4A98538-4420-4D9D-578C-DC8B74391B86}"/>
            </a:ext>
          </a:extLst>
        </cdr:cNvPr>
        <cdr:cNvSpPr txBox="1"/>
      </cdr:nvSpPr>
      <cdr:spPr>
        <a:xfrm xmlns:a="http://schemas.openxmlformats.org/drawingml/2006/main">
          <a:off x="1856051" y="609486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uk-UA" sz="1200" b="1" dirty="0"/>
            <a:t>2023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0.2266</cdr:x>
      <cdr:y>0.24338</cdr:y>
    </cdr:from>
    <cdr:to>
      <cdr:x>0.29748</cdr:x>
      <cdr:y>0.31474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7F708C2-3EF6-7D2F-00B7-411281A5EB99}"/>
            </a:ext>
          </a:extLst>
        </cdr:cNvPr>
        <cdr:cNvSpPr txBox="1"/>
      </cdr:nvSpPr>
      <cdr:spPr>
        <a:xfrm xmlns:a="http://schemas.openxmlformats.org/drawingml/2006/main">
          <a:off x="2072075" y="1473582"/>
          <a:ext cx="6480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200" b="1" dirty="0"/>
            <a:t>2023</a:t>
          </a:r>
        </a:p>
        <a:p xmlns:a="http://schemas.openxmlformats.org/drawingml/2006/main">
          <a:endParaRPr lang="uk-UA" sz="1200" b="1" dirty="0"/>
        </a:p>
        <a:p xmlns:a="http://schemas.openxmlformats.org/drawingml/2006/main">
          <a:r>
            <a:rPr lang="uk-UA" sz="1200" b="1" dirty="0"/>
            <a:t>2022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0.24235</cdr:x>
      <cdr:y>0.396</cdr:y>
    </cdr:from>
    <cdr:to>
      <cdr:x>0.3211</cdr:x>
      <cdr:y>0.43168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C34F2C4-8D6C-91A2-C3E3-46906B499B5D}"/>
            </a:ext>
          </a:extLst>
        </cdr:cNvPr>
        <cdr:cNvSpPr txBox="1"/>
      </cdr:nvSpPr>
      <cdr:spPr>
        <a:xfrm xmlns:a="http://schemas.openxmlformats.org/drawingml/2006/main">
          <a:off x="2216091" y="2397681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200" b="1" dirty="0"/>
            <a:t>2023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0.24235</cdr:x>
      <cdr:y>0.52881</cdr:y>
    </cdr:from>
    <cdr:to>
      <cdr:x>0.3526</cdr:x>
      <cdr:y>0.58827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047B6318-DBCA-ADAA-7DBF-117409D8C01A}"/>
            </a:ext>
          </a:extLst>
        </cdr:cNvPr>
        <cdr:cNvSpPr txBox="1"/>
      </cdr:nvSpPr>
      <cdr:spPr>
        <a:xfrm xmlns:a="http://schemas.openxmlformats.org/drawingml/2006/main">
          <a:off x="2216091" y="3201774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0.24235</cdr:x>
      <cdr:y>0.52881</cdr:y>
    </cdr:from>
    <cdr:to>
      <cdr:x>0.34235</cdr:x>
      <cdr:y>0.67983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432AB356-BC26-25E8-E2F0-E01CE4163FE2}"/>
            </a:ext>
          </a:extLst>
        </cdr:cNvPr>
        <cdr:cNvSpPr txBox="1"/>
      </cdr:nvSpPr>
      <cdr:spPr>
        <a:xfrm xmlns:a="http://schemas.openxmlformats.org/drawingml/2006/main">
          <a:off x="2216091" y="32017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200" b="1" dirty="0"/>
            <a:t>2023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0.25023</cdr:x>
      <cdr:y>0.67152</cdr:y>
    </cdr:from>
    <cdr:to>
      <cdr:x>0.35023</cdr:x>
      <cdr:y>0.82254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AE8EF11D-54B5-FC69-0D6B-61027F607348}"/>
            </a:ext>
          </a:extLst>
        </cdr:cNvPr>
        <cdr:cNvSpPr txBox="1"/>
      </cdr:nvSpPr>
      <cdr:spPr>
        <a:xfrm xmlns:a="http://schemas.openxmlformats.org/drawingml/2006/main">
          <a:off x="2288099" y="40658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200" b="1" dirty="0"/>
            <a:t>2023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0.25023</cdr:x>
      <cdr:y>0.82613</cdr:y>
    </cdr:from>
    <cdr:to>
      <cdr:x>0.35023</cdr:x>
      <cdr:y>0.97715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F9000623-8041-A84C-2ED8-67A2472FCA9D}"/>
            </a:ext>
          </a:extLst>
        </cdr:cNvPr>
        <cdr:cNvSpPr txBox="1"/>
      </cdr:nvSpPr>
      <cdr:spPr>
        <a:xfrm xmlns:a="http://schemas.openxmlformats.org/drawingml/2006/main">
          <a:off x="2288099" y="50019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200" b="1" dirty="0"/>
            <a:t>2023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0.2266</cdr:x>
      <cdr:y>0.14823</cdr:y>
    </cdr:from>
    <cdr:to>
      <cdr:x>0.3266</cdr:x>
      <cdr:y>0.29926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12AC2D30-CD60-ECC7-EBF7-A8DD8713413E}"/>
            </a:ext>
          </a:extLst>
        </cdr:cNvPr>
        <cdr:cNvSpPr txBox="1"/>
      </cdr:nvSpPr>
      <cdr:spPr>
        <a:xfrm xmlns:a="http://schemas.openxmlformats.org/drawingml/2006/main">
          <a:off x="2072075" y="8975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200" b="1" dirty="0"/>
            <a:t>2022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0.2266</cdr:x>
      <cdr:y>0.29095</cdr:y>
    </cdr:from>
    <cdr:to>
      <cdr:x>0.3266</cdr:x>
      <cdr:y>0.44197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96FC9F7F-54AE-4244-4C6B-A3E69CB5A06B}"/>
            </a:ext>
          </a:extLst>
        </cdr:cNvPr>
        <cdr:cNvSpPr txBox="1"/>
      </cdr:nvSpPr>
      <cdr:spPr>
        <a:xfrm xmlns:a="http://schemas.openxmlformats.org/drawingml/2006/main">
          <a:off x="2072075" y="17616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200" b="1" dirty="0"/>
            <a:t>2022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0.24235</cdr:x>
      <cdr:y>0.43366</cdr:y>
    </cdr:from>
    <cdr:to>
      <cdr:x>0.34235</cdr:x>
      <cdr:y>0.58469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6CCD78DF-57A5-9B80-6C96-78A234EA97E0}"/>
            </a:ext>
          </a:extLst>
        </cdr:cNvPr>
        <cdr:cNvSpPr txBox="1"/>
      </cdr:nvSpPr>
      <cdr:spPr>
        <a:xfrm xmlns:a="http://schemas.openxmlformats.org/drawingml/2006/main">
          <a:off x="2216091" y="26257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200" b="1" dirty="0"/>
            <a:t>2022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0.24235</cdr:x>
      <cdr:y>0.57638</cdr:y>
    </cdr:from>
    <cdr:to>
      <cdr:x>0.34235</cdr:x>
      <cdr:y>0.7274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D0C8E39B-06B2-BFC1-9563-6FB7AB3EFD62}"/>
            </a:ext>
          </a:extLst>
        </cdr:cNvPr>
        <cdr:cNvSpPr txBox="1"/>
      </cdr:nvSpPr>
      <cdr:spPr>
        <a:xfrm xmlns:a="http://schemas.openxmlformats.org/drawingml/2006/main">
          <a:off x="2216091" y="34898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200" b="1" dirty="0"/>
            <a:t>2022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0.25023</cdr:x>
      <cdr:y>0.71631</cdr:y>
    </cdr:from>
    <cdr:to>
      <cdr:x>0.35023</cdr:x>
      <cdr:y>0.86733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BF7ED68C-2855-84C1-7C1A-5774C86815A6}"/>
            </a:ext>
          </a:extLst>
        </cdr:cNvPr>
        <cdr:cNvSpPr txBox="1"/>
      </cdr:nvSpPr>
      <cdr:spPr>
        <a:xfrm xmlns:a="http://schemas.openxmlformats.org/drawingml/2006/main">
          <a:off x="2288099" y="43370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200" b="1" dirty="0"/>
            <a:t>2022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0.25023</cdr:x>
      <cdr:y>0.86733</cdr:y>
    </cdr:from>
    <cdr:to>
      <cdr:x>0.35023</cdr:x>
      <cdr:y>0.98173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602F5382-38AA-ACF1-4D3F-4D25422BE964}"/>
            </a:ext>
          </a:extLst>
        </cdr:cNvPr>
        <cdr:cNvSpPr txBox="1"/>
      </cdr:nvSpPr>
      <cdr:spPr>
        <a:xfrm xmlns:a="http://schemas.openxmlformats.org/drawingml/2006/main">
          <a:off x="2288099" y="5251420"/>
          <a:ext cx="914400" cy="692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200" b="1" dirty="0"/>
            <a:t>2022</a:t>
          </a:r>
          <a:endParaRPr lang="ru-RU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0.16138</cdr:x>
      <cdr:y>0.4265</cdr:y>
    </cdr:from>
    <cdr:to>
      <cdr:x>0.48425</cdr:x>
      <cdr:y>0.61948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494C8A4-3A03-448D-8D19-1AC1EBF49461}"/>
            </a:ext>
          </a:extLst>
        </cdr:cNvPr>
        <cdr:cNvSpPr txBox="1"/>
      </cdr:nvSpPr>
      <cdr:spPr>
        <a:xfrm xmlns:a="http://schemas.openxmlformats.org/drawingml/2006/main">
          <a:off x="1475656" y="2924944"/>
          <a:ext cx="2952328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2000" b="1" dirty="0">
              <a:solidFill>
                <a:srgbClr val="002060"/>
              </a:solidFill>
              <a:latin typeface="Comic Sans MS" panose="030F0702030302020204" pitchFamily="66" charset="0"/>
            </a:rPr>
            <a:t>58,3 % розвиток громади</a:t>
          </a:r>
        </a:p>
        <a:p xmlns:a="http://schemas.openxmlformats.org/drawingml/2006/main">
          <a:pPr algn="ctr"/>
          <a:r>
            <a:rPr lang="uk-UA" sz="2000" b="1" dirty="0">
              <a:solidFill>
                <a:srgbClr val="002060"/>
              </a:solidFill>
              <a:latin typeface="Comic Sans MS" panose="030F0702030302020204" pitchFamily="66" charset="0"/>
            </a:rPr>
            <a:t>41,7 % захищені статті</a:t>
          </a:r>
          <a:endParaRPr lang="ru-RU" sz="2000" b="1" dirty="0">
            <a:solidFill>
              <a:srgbClr val="002060"/>
            </a:solidFill>
            <a:latin typeface="Comic Sans MS" panose="030F0702030302020204" pitchFamily="66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2D397-F99E-4C5F-A18B-442D69ADC054}" type="datetimeFigureOut">
              <a:rPr lang="uk-UA" smtClean="0"/>
              <a:t>21.08.2023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4030E-1869-438A-8C2C-2A447424D5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5583E-6B24-4C88-87C4-48D8E7F9A823}" type="datetimeFigureOut">
              <a:rPr lang="uk-UA" smtClean="0"/>
              <a:t>21.08.2023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A11B0-418A-4F57-A3D9-CE7A12878D92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11B0-418A-4F57-A3D9-CE7A12878D92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ACA8D-8649-1F17-799E-92E136AC5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529962-C84A-BAEA-1713-97F06911A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83ECEE-CD71-7D01-3898-9FE7E78C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23E78B-8F97-8E6B-4CC3-D4622F75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CE90B3-5BDA-B37B-3A9B-5635C2A0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55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BCC18-98C2-C5D4-BEC7-124E9FF9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1BD6F6A-89D6-47AD-8A23-EFE04C1CD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188CCE-D09F-C858-E296-68F5D7DC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2DE2DB-D5F1-0218-0C9E-B3E54488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6F6F69-F371-C6B3-EE0C-23DE209F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33F895C-4D1F-BA64-AB63-985681921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BF8859B-22EA-26C9-FFD1-F955FDF8B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9B73BE-28C1-FE57-E808-E212F263B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0AA6BC-956D-C9AA-485F-290CF189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CCC7FFC-8F0D-3064-1ED2-AF102397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17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23DBF-2643-0D61-A0C1-0B7C4A9B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9EE687-211D-C8E9-4FF0-67FED4BF7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FC272D-21C1-7BB5-D255-F99193F3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B051C7-0796-F7BF-05C3-D1329FC07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27CACA-915F-916F-046F-B41649DC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D3F89-A4FA-1C0A-D6B5-4B5CC3BF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82BBCE3-F0C0-0718-B137-F816390BF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0E54E8F-E731-F0F8-0D9A-7275F0EAC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E8AF3E3-E26E-5F8D-44E4-72ECD417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6820A3-F68D-CB89-8C69-9124CBD4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0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39A11-CD0C-8C25-F172-093AE955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54C3A7-9B87-D789-0DD7-60C3B486C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9FA7ED4-3FD9-2AE6-10F0-CA93B0C47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006957-B89D-359B-172B-5ECFA5B3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2CFFAE-0D7B-62FF-9E4A-5052E86A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89E243-39DC-923A-A5CF-0A7F79EE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426C8-F97D-2B48-5A88-2D1E61BD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D1DB070-C498-39D1-8139-A0D6F4A44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3C8B17B-8EAF-8C47-5079-82D3D84AC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C89A273-057E-2E1C-6B6E-873490DB3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6F9FD55-CBF7-5E3E-9516-E55FC9BA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246FC72-B7A9-F8CE-E188-2A001DB1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B9090D0-8F60-F8FB-E469-AE65A396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2EFE3F-47C2-4710-0866-D13B502D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09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68BC8-5FE6-4059-AF9B-F493C9D7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64748C-7BAE-344C-AB79-E6F723F1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145CFC0-E411-4348-602B-93BA3503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001E792-9B28-1B74-F3D3-FFF68A2E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9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6D5E361-B623-7158-75D0-BEC7C0DB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D289DC9-3267-954E-4D21-EEC3AEDB5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FAA62A8-B0CC-E2BA-D3E1-7686AADB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6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4833F-EDFA-42F6-6894-7787844A5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CE6603-2273-5359-65FC-55D68B128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36F42EB-E3B6-E39B-980A-01491DDA4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7E3CA08-79BE-A592-E292-8C437CB2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ECAA29-F27A-93D7-5F55-91176626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C911D6-DE70-34BD-0E3F-6C73882E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C3AAC-8771-4EA3-8941-C29AAE43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2D1A064-7EA3-CDA4-5DD3-4A77CB32A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ADA4462-68DA-DDF1-08B7-1C651FA86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EFAE8DD-E461-E449-EF9E-3435500C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DB29F5-2921-0DDB-9D4E-35DAF698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BEEE331-93B7-4D18-D742-FF9B4E12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2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363FF5F-12C5-AEB7-8532-A161293E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60EB24-28E2-DB6E-3580-E9CBEDE9A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A62D56-6337-1B1F-F99F-6FCEF727E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27F716-F4CA-DDE7-8C44-85EB7746C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DB76B65-0F88-720B-D7A2-3F1D6A0E8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1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6149" y="2250517"/>
            <a:ext cx="3428999" cy="3071444"/>
          </a:xfrm>
        </p:spPr>
        <p:txBody>
          <a:bodyPr anchor="t">
            <a:normAutofit fontScale="90000"/>
          </a:bodyPr>
          <a:lstStyle/>
          <a:p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Звіт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 роботу виконавчого комітету Сергіївської сільської ради та сільського голови за І півріччя 2023 року</a:t>
            </a:r>
            <a:endParaRPr lang="uk-UA" sz="3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984992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105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герб громад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1869" y="801043"/>
            <a:ext cx="4152000" cy="5197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/>
          <a:p>
            <a:r>
              <a:rPr lang="ru-RU" sz="31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 відносини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2" b="6727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І півріччя 2023 року:</a:t>
            </a:r>
          </a:p>
          <a:p>
            <a:pPr marL="0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-підготовлено і прийнято 35 рішень сільської ради;</a:t>
            </a:r>
          </a:p>
          <a:p>
            <a:pPr marL="0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-триває інвентаризація земель територіальної громади – земель промисловості, природно-заповідного фонду, під полезахисними лісосмугами;</a:t>
            </a:r>
          </a:p>
          <a:p>
            <a:pPr marL="0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-передані в оренду земельні ділянки промисловості(зв’язку), господарські двори , для городництва.</a:t>
            </a:r>
          </a:p>
          <a:p>
            <a:pPr marL="0" indent="0"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-припинено дію договорів оренди на загальну площу 80,38 га.</a:t>
            </a: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 txBox="1"/>
          <p:nvPr/>
        </p:nvSpPr>
        <p:spPr>
          <a:xfrm>
            <a:off x="4794437" y="501651"/>
            <a:ext cx="3311136" cy="17162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Фонд підтримки підприємництва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7" r="6964"/>
          <a:stretch/>
        </p:blipFill>
        <p:spPr>
          <a:xfrm>
            <a:off x="209357" y="299509"/>
            <a:ext cx="3916219" cy="62589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94437" y="2645922"/>
            <a:ext cx="3326041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solidFill>
                  <a:schemeClr val="tx1">
                    <a:alpha val="80000"/>
                  </a:schemeClr>
                </a:solidFill>
              </a:rPr>
              <a:t>Скористалися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alpha val="80000"/>
                  </a:schemeClr>
                </a:solidFill>
              </a:rPr>
              <a:t>ФОП </a:t>
            </a:r>
            <a:r>
              <a:rPr lang="en-US" sz="3200" b="1" dirty="0" err="1">
                <a:solidFill>
                  <a:schemeClr val="tx1">
                    <a:alpha val="80000"/>
                  </a:schemeClr>
                </a:solidFill>
              </a:rPr>
              <a:t>Приступа</a:t>
            </a:r>
            <a:r>
              <a:rPr lang="en-US" sz="32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alpha val="80000"/>
                  </a:schemeClr>
                </a:solidFill>
              </a:rPr>
              <a:t>Дмитро</a:t>
            </a:r>
            <a:r>
              <a:rPr lang="en-US" sz="32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alpha val="80000"/>
                  </a:schemeClr>
                </a:solidFill>
              </a:rPr>
              <a:t>Іванович</a:t>
            </a:r>
            <a:r>
              <a:rPr lang="en-US" sz="3200" b="1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</p:txBody>
      </p:sp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 txBox="1"/>
          <p:nvPr/>
        </p:nvSpPr>
        <p:spPr>
          <a:xfrm>
            <a:off x="483798" y="1463040"/>
            <a:ext cx="3366480" cy="2690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42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Підтримка</a:t>
            </a:r>
            <a:r>
              <a:rPr lang="en-US" sz="42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2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підприємців</a:t>
            </a:r>
            <a:endParaRPr lang="en-US" sz="42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7250" y="4415246"/>
            <a:ext cx="8986749" cy="2087795"/>
            <a:chOff x="143163" y="5763486"/>
            <a:chExt cx="11982332" cy="7395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279" y="587829"/>
            <a:ext cx="4878975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42163" y="1463039"/>
            <a:ext cx="4156790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ФОП </a:t>
            </a:r>
            <a:r>
              <a:rPr lang="en-US" sz="1900" b="1" dirty="0" err="1"/>
              <a:t>Опришко</a:t>
            </a:r>
            <a:r>
              <a:rPr lang="en-US" sz="1900" b="1" dirty="0"/>
              <a:t> </a:t>
            </a:r>
            <a:r>
              <a:rPr lang="en-US" sz="1900" b="1" dirty="0" err="1"/>
              <a:t>Володимир</a:t>
            </a:r>
            <a:r>
              <a:rPr lang="en-US" sz="1900" b="1" dirty="0"/>
              <a:t> </a:t>
            </a:r>
            <a:r>
              <a:rPr lang="en-US" sz="1900" b="1" dirty="0" err="1"/>
              <a:t>Іванович</a:t>
            </a:r>
            <a:endParaRPr lang="en-US" sz="1900" b="1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Конкурс</a:t>
            </a:r>
            <a:r>
              <a:rPr lang="en-US" sz="1900" dirty="0"/>
              <a:t> «</a:t>
            </a:r>
            <a:r>
              <a:rPr lang="en-US" sz="1900" dirty="0" err="1"/>
              <a:t>Підтримка</a:t>
            </a:r>
            <a:r>
              <a:rPr lang="en-US" sz="1900" dirty="0"/>
              <a:t> </a:t>
            </a:r>
            <a:r>
              <a:rPr lang="en-US" sz="1900" dirty="0" err="1"/>
              <a:t>мікробізнесу</a:t>
            </a:r>
            <a:r>
              <a:rPr lang="en-US" sz="1900" dirty="0"/>
              <a:t>» </a:t>
            </a:r>
            <a:r>
              <a:rPr lang="en-US" sz="1900" dirty="0" err="1"/>
              <a:t>від</a:t>
            </a:r>
            <a:r>
              <a:rPr lang="en-US" sz="1900" dirty="0"/>
              <a:t> </a:t>
            </a:r>
            <a:r>
              <a:rPr lang="en-US" sz="1900" dirty="0" err="1"/>
              <a:t>Міжнародної</a:t>
            </a:r>
            <a:r>
              <a:rPr lang="en-US" sz="1900" dirty="0"/>
              <a:t> </a:t>
            </a:r>
            <a:r>
              <a:rPr lang="en-US" sz="1900" dirty="0" err="1"/>
              <a:t>організації</a:t>
            </a:r>
            <a:r>
              <a:rPr lang="en-US" sz="1900" dirty="0"/>
              <a:t> з </a:t>
            </a:r>
            <a:r>
              <a:rPr lang="en-US" sz="1900" dirty="0" err="1"/>
              <a:t>міграції</a:t>
            </a:r>
            <a:r>
              <a:rPr lang="en-US" sz="1900" dirty="0"/>
              <a:t> </a:t>
            </a:r>
            <a:r>
              <a:rPr lang="en-US" sz="1900" dirty="0" err="1"/>
              <a:t>для</a:t>
            </a:r>
            <a:r>
              <a:rPr lang="en-US" sz="1900" dirty="0"/>
              <a:t> </a:t>
            </a:r>
            <a:r>
              <a:rPr lang="en-US" sz="1900" dirty="0" err="1"/>
              <a:t>придбання</a:t>
            </a:r>
            <a:r>
              <a:rPr lang="en-US" sz="1900" dirty="0"/>
              <a:t> </a:t>
            </a:r>
            <a:r>
              <a:rPr lang="en-US" sz="1900" dirty="0" err="1"/>
              <a:t>обладнання</a:t>
            </a:r>
            <a:r>
              <a:rPr lang="en-US" sz="1900" dirty="0"/>
              <a:t> </a:t>
            </a:r>
            <a:r>
              <a:rPr lang="en-US" sz="1900" dirty="0" err="1"/>
              <a:t>для</a:t>
            </a:r>
            <a:r>
              <a:rPr lang="en-US" sz="1900" dirty="0"/>
              <a:t> </a:t>
            </a:r>
            <a:r>
              <a:rPr lang="en-US" sz="1900" dirty="0" err="1"/>
              <a:t>заморозок</a:t>
            </a:r>
            <a:endParaRPr lang="en-US" sz="1900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ФОП </a:t>
            </a:r>
            <a:r>
              <a:rPr lang="en-US" sz="1900" b="1" dirty="0" err="1"/>
              <a:t>Кіріченко</a:t>
            </a:r>
            <a:r>
              <a:rPr lang="en-US" sz="1900" b="1" dirty="0"/>
              <a:t> </a:t>
            </a:r>
            <a:r>
              <a:rPr lang="en-US" sz="1900" b="1" dirty="0" err="1"/>
              <a:t>Олена</a:t>
            </a:r>
            <a:r>
              <a:rPr lang="en-US" sz="1900" b="1" dirty="0"/>
              <a:t> </a:t>
            </a:r>
            <a:r>
              <a:rPr lang="en-US" sz="1900" b="1" dirty="0" err="1"/>
              <a:t>Валеріївна</a:t>
            </a:r>
            <a:endParaRPr lang="en-US" sz="1900" b="1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Конкурс</a:t>
            </a:r>
            <a:r>
              <a:rPr lang="en-US" sz="1900" dirty="0"/>
              <a:t> </a:t>
            </a:r>
            <a:r>
              <a:rPr lang="en-US" sz="1900" dirty="0" err="1"/>
              <a:t>міні</a:t>
            </a:r>
            <a:r>
              <a:rPr lang="en-US" sz="1900" dirty="0"/>
              <a:t> </a:t>
            </a:r>
            <a:r>
              <a:rPr lang="en-US" sz="1900" dirty="0" err="1"/>
              <a:t>грантів</a:t>
            </a:r>
            <a:r>
              <a:rPr lang="en-US" sz="1900" dirty="0"/>
              <a:t> </a:t>
            </a:r>
            <a:r>
              <a:rPr lang="en-US" sz="1900" dirty="0" err="1"/>
              <a:t>від</a:t>
            </a:r>
            <a:r>
              <a:rPr lang="en-US" sz="1900" dirty="0"/>
              <a:t> ГО «</a:t>
            </a:r>
            <a:r>
              <a:rPr lang="en-US" sz="1900" dirty="0" err="1"/>
              <a:t>Бізнес</a:t>
            </a:r>
            <a:r>
              <a:rPr lang="en-US" sz="1900" dirty="0"/>
              <a:t> </a:t>
            </a:r>
            <a:r>
              <a:rPr lang="en-US" sz="1900" dirty="0" err="1"/>
              <a:t>мережа</a:t>
            </a:r>
            <a:r>
              <a:rPr lang="en-US" sz="1900" dirty="0"/>
              <a:t> </a:t>
            </a:r>
            <a:r>
              <a:rPr lang="en-US" sz="1900" dirty="0" err="1"/>
              <a:t>сільських</a:t>
            </a:r>
            <a:r>
              <a:rPr lang="en-US" sz="1900" dirty="0"/>
              <a:t> </a:t>
            </a:r>
            <a:r>
              <a:rPr lang="en-US" sz="1900" dirty="0" err="1"/>
              <a:t>жінок</a:t>
            </a:r>
            <a:r>
              <a:rPr lang="en-US" sz="1900" dirty="0"/>
              <a:t>» (</a:t>
            </a:r>
            <a:r>
              <a:rPr lang="en-US" sz="1900" dirty="0" err="1"/>
              <a:t>обладнання</a:t>
            </a:r>
            <a:r>
              <a:rPr lang="en-US" sz="1900" dirty="0"/>
              <a:t> </a:t>
            </a:r>
            <a:r>
              <a:rPr lang="en-US" sz="1900" dirty="0" err="1"/>
              <a:t>для</a:t>
            </a:r>
            <a:r>
              <a:rPr lang="en-US" sz="1900" dirty="0"/>
              <a:t> </a:t>
            </a:r>
            <a:r>
              <a:rPr lang="en-US" sz="1900" dirty="0" err="1"/>
              <a:t>виробництва</a:t>
            </a:r>
            <a:r>
              <a:rPr lang="en-US" sz="1900" dirty="0"/>
              <a:t> </a:t>
            </a:r>
            <a:r>
              <a:rPr lang="en-US" sz="1900" dirty="0" err="1"/>
              <a:t>крафтових</a:t>
            </a:r>
            <a:r>
              <a:rPr lang="en-US" sz="1900" dirty="0"/>
              <a:t> </a:t>
            </a:r>
            <a:r>
              <a:rPr lang="en-US" sz="1900" dirty="0" err="1"/>
              <a:t>сирів</a:t>
            </a:r>
            <a:r>
              <a:rPr lang="en-US" sz="1900" dirty="0"/>
              <a:t>)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ФОП </a:t>
            </a:r>
            <a:r>
              <a:rPr lang="en-US" sz="1900" b="1" dirty="0" err="1"/>
              <a:t>Лобода</a:t>
            </a:r>
            <a:r>
              <a:rPr lang="en-US" sz="1900" b="1" dirty="0"/>
              <a:t> </a:t>
            </a:r>
            <a:r>
              <a:rPr lang="en-US" sz="1900" b="1" dirty="0" err="1"/>
              <a:t>Юлія</a:t>
            </a:r>
            <a:r>
              <a:rPr lang="en-US" sz="1900" b="1" dirty="0"/>
              <a:t> </a:t>
            </a:r>
            <a:r>
              <a:rPr lang="en-US" sz="1900" b="1" dirty="0" err="1"/>
              <a:t>Володимирівна</a:t>
            </a:r>
            <a:endParaRPr lang="en-US" sz="1900" b="1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Державний</a:t>
            </a:r>
            <a:r>
              <a:rPr lang="en-US" sz="1900" dirty="0"/>
              <a:t> </a:t>
            </a:r>
            <a:r>
              <a:rPr lang="en-US" sz="1900" dirty="0" err="1"/>
              <a:t>грант</a:t>
            </a:r>
            <a:r>
              <a:rPr lang="en-US" sz="1900" dirty="0"/>
              <a:t> </a:t>
            </a:r>
            <a:r>
              <a:rPr lang="en-US" sz="1900" dirty="0" err="1"/>
              <a:t>на</a:t>
            </a:r>
            <a:r>
              <a:rPr lang="en-US" sz="1900" dirty="0"/>
              <a:t> </a:t>
            </a:r>
            <a:r>
              <a:rPr lang="en-US" sz="1900" dirty="0" err="1"/>
              <a:t>власну</a:t>
            </a:r>
            <a:r>
              <a:rPr lang="en-US" sz="1900" dirty="0"/>
              <a:t> </a:t>
            </a:r>
            <a:r>
              <a:rPr lang="en-US" sz="1900" dirty="0" err="1"/>
              <a:t>справу</a:t>
            </a:r>
            <a:endParaRPr lang="en-US" sz="19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b="1" dirty="0"/>
              <a:t>ЗАГАЛЬНА СУМА ПІДТРИМКИ – 505,000 </a:t>
            </a:r>
            <a:r>
              <a:rPr lang="en-US" sz="1900" b="1" dirty="0" err="1"/>
              <a:t>тис</a:t>
            </a:r>
            <a:r>
              <a:rPr lang="en-US" sz="1900" b="1" dirty="0"/>
              <a:t>. </a:t>
            </a:r>
            <a:r>
              <a:rPr lang="en-US" sz="1900" b="1" dirty="0" err="1"/>
              <a:t>грн</a:t>
            </a:r>
            <a:r>
              <a:rPr lang="en-US" sz="1900" b="1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E6006-43CF-7705-4E97-A0FC418E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0" y="-12378"/>
            <a:ext cx="3938487" cy="180730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Залучення додаткових коштів</a:t>
            </a:r>
            <a:endParaRPr lang="ru-RU" sz="36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A8F3DD-F514-D20E-4392-FA1AA3B23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4824"/>
            <a:ext cx="4932040" cy="5013166"/>
          </a:xfrm>
        </p:spPr>
        <p:txBody>
          <a:bodyPr>
            <a:normAutofit/>
          </a:bodyPr>
          <a:lstStyle/>
          <a:p>
            <a:pPr algn="ctr"/>
            <a:r>
              <a:rPr lang="uk-UA" sz="1600" b="1" dirty="0"/>
              <a:t>Благодійної організації «Право на захист» (матеріальний резерв)  </a:t>
            </a:r>
          </a:p>
          <a:p>
            <a:pPr algn="ctr"/>
            <a:r>
              <a:rPr lang="uk-UA" sz="1600" b="1" dirty="0"/>
              <a:t>Благодійний фонд «Відродження регіону» (обладнання для МКП) </a:t>
            </a:r>
          </a:p>
          <a:p>
            <a:pPr algn="ctr"/>
            <a:r>
              <a:rPr lang="uk-UA" sz="1600" b="1" dirty="0"/>
              <a:t>Програма підтримки жіночих ініціатив «Сила Жінок» (придбання садового інвентаря) </a:t>
            </a:r>
          </a:p>
          <a:p>
            <a:pPr algn="ctr"/>
            <a:r>
              <a:rPr lang="uk-UA" sz="1600" b="1" dirty="0"/>
              <a:t>Створення молодіжного простору в центральному парку с. </a:t>
            </a:r>
            <a:r>
              <a:rPr lang="uk-UA" sz="1600" b="1" dirty="0" err="1"/>
              <a:t>Сергіївка</a:t>
            </a:r>
            <a:r>
              <a:rPr lang="uk-UA" sz="1600" b="1" dirty="0"/>
              <a:t> спільно із ГО «Будуємо Україну Разом» </a:t>
            </a:r>
          </a:p>
          <a:p>
            <a:pPr algn="ctr"/>
            <a:r>
              <a:rPr lang="uk-UA" sz="1600" b="1" dirty="0" err="1"/>
              <a:t>Проєкт</a:t>
            </a:r>
            <a:r>
              <a:rPr lang="uk-UA" sz="1600" b="1" dirty="0"/>
              <a:t> «Добровольці-</a:t>
            </a:r>
            <a:r>
              <a:rPr lang="uk-UA" sz="1600" b="1" dirty="0" err="1"/>
              <a:t>Вогнеборці</a:t>
            </a:r>
            <a:r>
              <a:rPr lang="uk-UA" sz="1600" b="1" dirty="0"/>
              <a:t>» </a:t>
            </a:r>
          </a:p>
          <a:p>
            <a:pPr algn="ctr"/>
            <a:r>
              <a:rPr lang="uk-UA" sz="1600" b="1" dirty="0" err="1"/>
              <a:t>Проєкт</a:t>
            </a:r>
            <a:r>
              <a:rPr lang="uk-UA" sz="1600" b="1" dirty="0"/>
              <a:t> «Людський вимір» спільно з МОМ (технічне обладнання) </a:t>
            </a:r>
          </a:p>
          <a:p>
            <a:pPr algn="ctr"/>
            <a:r>
              <a:rPr lang="uk-UA" sz="1600" b="1" dirty="0"/>
              <a:t>3 </a:t>
            </a:r>
            <a:r>
              <a:rPr lang="uk-UA" sz="1600" b="1" dirty="0" err="1"/>
              <a:t>проєкти</a:t>
            </a:r>
            <a:r>
              <a:rPr lang="uk-UA" sz="1600" b="1" dirty="0"/>
              <a:t> екологічних ініціатив</a:t>
            </a:r>
          </a:p>
          <a:p>
            <a:pPr algn="ctr"/>
            <a:r>
              <a:rPr lang="uk-UA" sz="1600" b="1" dirty="0"/>
              <a:t>Загальна сума інвестицій для соціальних </a:t>
            </a:r>
            <a:r>
              <a:rPr lang="uk-UA" sz="1600" b="1" dirty="0" err="1"/>
              <a:t>проєктів</a:t>
            </a:r>
            <a:r>
              <a:rPr lang="uk-UA" sz="1600" b="1" dirty="0"/>
              <a:t> </a:t>
            </a:r>
          </a:p>
          <a:p>
            <a:pPr marL="0" indent="0" algn="ctr">
              <a:buNone/>
            </a:pPr>
            <a:r>
              <a:rPr lang="uk-UA" sz="1600" b="1" dirty="0"/>
              <a:t>1 032 333 грн</a:t>
            </a:r>
          </a:p>
          <a:p>
            <a:pPr marL="0" indent="0" algn="ctr">
              <a:buNone/>
            </a:pPr>
            <a:r>
              <a:rPr lang="uk-UA" sz="1600" b="1" dirty="0"/>
              <a:t>Загальна сума інвестицій за пів року 2023 року</a:t>
            </a:r>
          </a:p>
          <a:p>
            <a:pPr marL="0" indent="0" algn="ctr">
              <a:buNone/>
            </a:pPr>
            <a:r>
              <a:rPr lang="uk-UA" sz="1600" b="1" dirty="0"/>
              <a:t>1 537 333 грн</a:t>
            </a:r>
            <a:endParaRPr lang="ru-RU" sz="1600" b="1" dirty="0"/>
          </a:p>
        </p:txBody>
      </p:sp>
      <p:pic>
        <p:nvPicPr>
          <p:cNvPr id="6" name="Рисунок 5" descr="Зображення, що містить просто неба, дерево, особа, одежа&#10;&#10;Автоматично згенерований опис">
            <a:extLst>
              <a:ext uri="{FF2B5EF4-FFF2-40B4-BE49-F238E27FC236}">
                <a16:creationId xmlns:a16="http://schemas.microsoft.com/office/drawing/2014/main" id="{F0C18558-E4FE-F634-1A64-597296004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8" r="27494" b="-1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842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720953"/>
            <a:ext cx="7886700" cy="5416094"/>
          </a:xfrm>
          <a:custGeom>
            <a:avLst/>
            <a:gdLst>
              <a:gd name="connsiteX0" fmla="*/ 0 w 7886700"/>
              <a:gd name="connsiteY0" fmla="*/ 0 h 5416094"/>
              <a:gd name="connsiteX1" fmla="*/ 578358 w 7886700"/>
              <a:gd name="connsiteY1" fmla="*/ 0 h 5416094"/>
              <a:gd name="connsiteX2" fmla="*/ 998982 w 7886700"/>
              <a:gd name="connsiteY2" fmla="*/ 0 h 5416094"/>
              <a:gd name="connsiteX3" fmla="*/ 1813941 w 7886700"/>
              <a:gd name="connsiteY3" fmla="*/ 0 h 5416094"/>
              <a:gd name="connsiteX4" fmla="*/ 2392299 w 7886700"/>
              <a:gd name="connsiteY4" fmla="*/ 0 h 5416094"/>
              <a:gd name="connsiteX5" fmla="*/ 2970657 w 7886700"/>
              <a:gd name="connsiteY5" fmla="*/ 0 h 5416094"/>
              <a:gd name="connsiteX6" fmla="*/ 3785616 w 7886700"/>
              <a:gd name="connsiteY6" fmla="*/ 0 h 5416094"/>
              <a:gd name="connsiteX7" fmla="*/ 4285107 w 7886700"/>
              <a:gd name="connsiteY7" fmla="*/ 0 h 5416094"/>
              <a:gd name="connsiteX8" fmla="*/ 5100066 w 7886700"/>
              <a:gd name="connsiteY8" fmla="*/ 0 h 5416094"/>
              <a:gd name="connsiteX9" fmla="*/ 5915025 w 7886700"/>
              <a:gd name="connsiteY9" fmla="*/ 0 h 5416094"/>
              <a:gd name="connsiteX10" fmla="*/ 6572250 w 7886700"/>
              <a:gd name="connsiteY10" fmla="*/ 0 h 5416094"/>
              <a:gd name="connsiteX11" fmla="*/ 7886700 w 7886700"/>
              <a:gd name="connsiteY11" fmla="*/ 0 h 5416094"/>
              <a:gd name="connsiteX12" fmla="*/ 7886700 w 7886700"/>
              <a:gd name="connsiteY12" fmla="*/ 622851 h 5416094"/>
              <a:gd name="connsiteX13" fmla="*/ 7886700 w 7886700"/>
              <a:gd name="connsiteY13" fmla="*/ 1137380 h 5416094"/>
              <a:gd name="connsiteX14" fmla="*/ 7886700 w 7886700"/>
              <a:gd name="connsiteY14" fmla="*/ 1814391 h 5416094"/>
              <a:gd name="connsiteX15" fmla="*/ 7886700 w 7886700"/>
              <a:gd name="connsiteY15" fmla="*/ 2491403 h 5416094"/>
              <a:gd name="connsiteX16" fmla="*/ 7886700 w 7886700"/>
              <a:gd name="connsiteY16" fmla="*/ 3168415 h 5416094"/>
              <a:gd name="connsiteX17" fmla="*/ 7886700 w 7886700"/>
              <a:gd name="connsiteY17" fmla="*/ 3899588 h 5416094"/>
              <a:gd name="connsiteX18" fmla="*/ 7886700 w 7886700"/>
              <a:gd name="connsiteY18" fmla="*/ 4630760 h 5416094"/>
              <a:gd name="connsiteX19" fmla="*/ 7886700 w 7886700"/>
              <a:gd name="connsiteY19" fmla="*/ 5416094 h 5416094"/>
              <a:gd name="connsiteX20" fmla="*/ 7466076 w 7886700"/>
              <a:gd name="connsiteY20" fmla="*/ 5416094 h 5416094"/>
              <a:gd name="connsiteX21" fmla="*/ 6651117 w 7886700"/>
              <a:gd name="connsiteY21" fmla="*/ 5416094 h 5416094"/>
              <a:gd name="connsiteX22" fmla="*/ 5993892 w 7886700"/>
              <a:gd name="connsiteY22" fmla="*/ 5416094 h 5416094"/>
              <a:gd name="connsiteX23" fmla="*/ 5494401 w 7886700"/>
              <a:gd name="connsiteY23" fmla="*/ 5416094 h 5416094"/>
              <a:gd name="connsiteX24" fmla="*/ 4837176 w 7886700"/>
              <a:gd name="connsiteY24" fmla="*/ 5416094 h 5416094"/>
              <a:gd name="connsiteX25" fmla="*/ 4416552 w 7886700"/>
              <a:gd name="connsiteY25" fmla="*/ 5416094 h 5416094"/>
              <a:gd name="connsiteX26" fmla="*/ 3995928 w 7886700"/>
              <a:gd name="connsiteY26" fmla="*/ 5416094 h 5416094"/>
              <a:gd name="connsiteX27" fmla="*/ 3338703 w 7886700"/>
              <a:gd name="connsiteY27" fmla="*/ 5416094 h 5416094"/>
              <a:gd name="connsiteX28" fmla="*/ 2839212 w 7886700"/>
              <a:gd name="connsiteY28" fmla="*/ 5416094 h 5416094"/>
              <a:gd name="connsiteX29" fmla="*/ 2103120 w 7886700"/>
              <a:gd name="connsiteY29" fmla="*/ 5416094 h 5416094"/>
              <a:gd name="connsiteX30" fmla="*/ 1603629 w 7886700"/>
              <a:gd name="connsiteY30" fmla="*/ 5416094 h 5416094"/>
              <a:gd name="connsiteX31" fmla="*/ 867537 w 7886700"/>
              <a:gd name="connsiteY31" fmla="*/ 5416094 h 5416094"/>
              <a:gd name="connsiteX32" fmla="*/ 0 w 7886700"/>
              <a:gd name="connsiteY32" fmla="*/ 5416094 h 5416094"/>
              <a:gd name="connsiteX33" fmla="*/ 0 w 7886700"/>
              <a:gd name="connsiteY33" fmla="*/ 4684921 h 5416094"/>
              <a:gd name="connsiteX34" fmla="*/ 0 w 7886700"/>
              <a:gd name="connsiteY34" fmla="*/ 3953749 h 5416094"/>
              <a:gd name="connsiteX35" fmla="*/ 0 w 7886700"/>
              <a:gd name="connsiteY35" fmla="*/ 3168415 h 5416094"/>
              <a:gd name="connsiteX36" fmla="*/ 0 w 7886700"/>
              <a:gd name="connsiteY36" fmla="*/ 2545564 h 5416094"/>
              <a:gd name="connsiteX37" fmla="*/ 0 w 7886700"/>
              <a:gd name="connsiteY37" fmla="*/ 1760231 h 5416094"/>
              <a:gd name="connsiteX38" fmla="*/ 0 w 7886700"/>
              <a:gd name="connsiteY38" fmla="*/ 1191541 h 5416094"/>
              <a:gd name="connsiteX39" fmla="*/ 0 w 7886700"/>
              <a:gd name="connsiteY39" fmla="*/ 677012 h 5416094"/>
              <a:gd name="connsiteX40" fmla="*/ 0 w 7886700"/>
              <a:gd name="connsiteY4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86700" h="5416094" extrusionOk="0">
                <a:moveTo>
                  <a:pt x="0" y="0"/>
                </a:moveTo>
                <a:cubicBezTo>
                  <a:pt x="139873" y="-36890"/>
                  <a:pt x="289244" y="-9562"/>
                  <a:pt x="578358" y="0"/>
                </a:cubicBezTo>
                <a:cubicBezTo>
                  <a:pt x="847064" y="24657"/>
                  <a:pt x="880681" y="-4887"/>
                  <a:pt x="998982" y="0"/>
                </a:cubicBezTo>
                <a:cubicBezTo>
                  <a:pt x="1105496" y="8991"/>
                  <a:pt x="1621733" y="-31737"/>
                  <a:pt x="1813941" y="0"/>
                </a:cubicBezTo>
                <a:cubicBezTo>
                  <a:pt x="1973330" y="19047"/>
                  <a:pt x="2194836" y="27334"/>
                  <a:pt x="2392299" y="0"/>
                </a:cubicBezTo>
                <a:cubicBezTo>
                  <a:pt x="2647282" y="-14327"/>
                  <a:pt x="2792350" y="-29596"/>
                  <a:pt x="2970657" y="0"/>
                </a:cubicBezTo>
                <a:cubicBezTo>
                  <a:pt x="3147904" y="21045"/>
                  <a:pt x="3587221" y="27684"/>
                  <a:pt x="3785616" y="0"/>
                </a:cubicBezTo>
                <a:cubicBezTo>
                  <a:pt x="3970964" y="-52390"/>
                  <a:pt x="4115919" y="38588"/>
                  <a:pt x="4285107" y="0"/>
                </a:cubicBezTo>
                <a:cubicBezTo>
                  <a:pt x="4447779" y="-2110"/>
                  <a:pt x="4724122" y="-2905"/>
                  <a:pt x="5100066" y="0"/>
                </a:cubicBezTo>
                <a:cubicBezTo>
                  <a:pt x="5460611" y="1474"/>
                  <a:pt x="5711040" y="11734"/>
                  <a:pt x="5915025" y="0"/>
                </a:cubicBezTo>
                <a:cubicBezTo>
                  <a:pt x="6130646" y="788"/>
                  <a:pt x="6309484" y="37469"/>
                  <a:pt x="6572250" y="0"/>
                </a:cubicBezTo>
                <a:cubicBezTo>
                  <a:pt x="6867825" y="19129"/>
                  <a:pt x="7346334" y="77623"/>
                  <a:pt x="7886700" y="0"/>
                </a:cubicBezTo>
                <a:cubicBezTo>
                  <a:pt x="7921292" y="250253"/>
                  <a:pt x="7885085" y="350918"/>
                  <a:pt x="7886700" y="622851"/>
                </a:cubicBezTo>
                <a:cubicBezTo>
                  <a:pt x="7891037" y="863445"/>
                  <a:pt x="7896513" y="880863"/>
                  <a:pt x="7886700" y="1137380"/>
                </a:cubicBezTo>
                <a:cubicBezTo>
                  <a:pt x="7848199" y="1390882"/>
                  <a:pt x="7850084" y="1481865"/>
                  <a:pt x="7886700" y="1814391"/>
                </a:cubicBezTo>
                <a:cubicBezTo>
                  <a:pt x="7914914" y="2114801"/>
                  <a:pt x="7876514" y="2290034"/>
                  <a:pt x="7886700" y="2491403"/>
                </a:cubicBezTo>
                <a:cubicBezTo>
                  <a:pt x="7860421" y="2730042"/>
                  <a:pt x="7935302" y="2970567"/>
                  <a:pt x="7886700" y="3168415"/>
                </a:cubicBezTo>
                <a:cubicBezTo>
                  <a:pt x="7872903" y="3427641"/>
                  <a:pt x="7902616" y="3535292"/>
                  <a:pt x="7886700" y="3899588"/>
                </a:cubicBezTo>
                <a:cubicBezTo>
                  <a:pt x="7873378" y="4266585"/>
                  <a:pt x="7896651" y="4438558"/>
                  <a:pt x="7886700" y="4630760"/>
                </a:cubicBezTo>
                <a:cubicBezTo>
                  <a:pt x="7875991" y="4843491"/>
                  <a:pt x="7861317" y="5204020"/>
                  <a:pt x="7886700" y="5416094"/>
                </a:cubicBezTo>
                <a:cubicBezTo>
                  <a:pt x="7693930" y="5418977"/>
                  <a:pt x="7589762" y="5415014"/>
                  <a:pt x="7466076" y="5416094"/>
                </a:cubicBezTo>
                <a:cubicBezTo>
                  <a:pt x="7353704" y="5436401"/>
                  <a:pt x="6825827" y="5440774"/>
                  <a:pt x="6651117" y="5416094"/>
                </a:cubicBezTo>
                <a:cubicBezTo>
                  <a:pt x="6465509" y="5418892"/>
                  <a:pt x="6151767" y="5433550"/>
                  <a:pt x="5993892" y="5416094"/>
                </a:cubicBezTo>
                <a:cubicBezTo>
                  <a:pt x="5847447" y="5391015"/>
                  <a:pt x="5686891" y="5398705"/>
                  <a:pt x="5494401" y="5416094"/>
                </a:cubicBezTo>
                <a:cubicBezTo>
                  <a:pt x="5328106" y="5425870"/>
                  <a:pt x="5021736" y="5443480"/>
                  <a:pt x="4837176" y="5416094"/>
                </a:cubicBezTo>
                <a:cubicBezTo>
                  <a:pt x="4635356" y="5394384"/>
                  <a:pt x="4544001" y="5404023"/>
                  <a:pt x="4416552" y="5416094"/>
                </a:cubicBezTo>
                <a:cubicBezTo>
                  <a:pt x="4292970" y="5412667"/>
                  <a:pt x="4202046" y="5389835"/>
                  <a:pt x="3995928" y="5416094"/>
                </a:cubicBezTo>
                <a:cubicBezTo>
                  <a:pt x="3784996" y="5430801"/>
                  <a:pt x="3527611" y="5369833"/>
                  <a:pt x="3338703" y="5416094"/>
                </a:cubicBezTo>
                <a:cubicBezTo>
                  <a:pt x="3144794" y="5458636"/>
                  <a:pt x="2967928" y="5418629"/>
                  <a:pt x="2839212" y="5416094"/>
                </a:cubicBezTo>
                <a:cubicBezTo>
                  <a:pt x="2725210" y="5428339"/>
                  <a:pt x="2252076" y="5423466"/>
                  <a:pt x="2103120" y="5416094"/>
                </a:cubicBezTo>
                <a:cubicBezTo>
                  <a:pt x="1978909" y="5450285"/>
                  <a:pt x="1801161" y="5407672"/>
                  <a:pt x="1603629" y="5416094"/>
                </a:cubicBezTo>
                <a:cubicBezTo>
                  <a:pt x="1421672" y="5419493"/>
                  <a:pt x="1050243" y="5442158"/>
                  <a:pt x="867537" y="5416094"/>
                </a:cubicBezTo>
                <a:cubicBezTo>
                  <a:pt x="706773" y="5412112"/>
                  <a:pt x="210463" y="5420499"/>
                  <a:pt x="0" y="5416094"/>
                </a:cubicBezTo>
                <a:cubicBezTo>
                  <a:pt x="5900" y="5172647"/>
                  <a:pt x="-60077" y="4935206"/>
                  <a:pt x="0" y="4684921"/>
                </a:cubicBezTo>
                <a:cubicBezTo>
                  <a:pt x="5207" y="4424508"/>
                  <a:pt x="-18202" y="4114010"/>
                  <a:pt x="0" y="3953749"/>
                </a:cubicBezTo>
                <a:cubicBezTo>
                  <a:pt x="49519" y="3783233"/>
                  <a:pt x="34464" y="3425313"/>
                  <a:pt x="0" y="3168415"/>
                </a:cubicBezTo>
                <a:cubicBezTo>
                  <a:pt x="-54225" y="2910622"/>
                  <a:pt x="1049" y="2830191"/>
                  <a:pt x="0" y="2545564"/>
                </a:cubicBezTo>
                <a:cubicBezTo>
                  <a:pt x="-14962" y="2263203"/>
                  <a:pt x="24933" y="1989633"/>
                  <a:pt x="0" y="1760231"/>
                </a:cubicBezTo>
                <a:cubicBezTo>
                  <a:pt x="-10050" y="1539318"/>
                  <a:pt x="43364" y="1391654"/>
                  <a:pt x="0" y="1191541"/>
                </a:cubicBezTo>
                <a:cubicBezTo>
                  <a:pt x="-26023" y="999746"/>
                  <a:pt x="-17864" y="813951"/>
                  <a:pt x="0" y="677012"/>
                </a:cubicBezTo>
                <a:cubicBezTo>
                  <a:pt x="21524" y="463086"/>
                  <a:pt x="9223" y="250147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86700"/>
                      <a:gd name="connsiteY0" fmla="*/ 0 h 5416094"/>
                      <a:gd name="connsiteX1" fmla="*/ 578358 w 7886700"/>
                      <a:gd name="connsiteY1" fmla="*/ 0 h 5416094"/>
                      <a:gd name="connsiteX2" fmla="*/ 998982 w 7886700"/>
                      <a:gd name="connsiteY2" fmla="*/ 0 h 5416094"/>
                      <a:gd name="connsiteX3" fmla="*/ 1813941 w 7886700"/>
                      <a:gd name="connsiteY3" fmla="*/ 0 h 5416094"/>
                      <a:gd name="connsiteX4" fmla="*/ 2392299 w 7886700"/>
                      <a:gd name="connsiteY4" fmla="*/ 0 h 5416094"/>
                      <a:gd name="connsiteX5" fmla="*/ 2970657 w 7886700"/>
                      <a:gd name="connsiteY5" fmla="*/ 0 h 5416094"/>
                      <a:gd name="connsiteX6" fmla="*/ 3785616 w 7886700"/>
                      <a:gd name="connsiteY6" fmla="*/ 0 h 5416094"/>
                      <a:gd name="connsiteX7" fmla="*/ 4285107 w 7886700"/>
                      <a:gd name="connsiteY7" fmla="*/ 0 h 5416094"/>
                      <a:gd name="connsiteX8" fmla="*/ 5100066 w 7886700"/>
                      <a:gd name="connsiteY8" fmla="*/ 0 h 5416094"/>
                      <a:gd name="connsiteX9" fmla="*/ 5915025 w 7886700"/>
                      <a:gd name="connsiteY9" fmla="*/ 0 h 5416094"/>
                      <a:gd name="connsiteX10" fmla="*/ 6572250 w 7886700"/>
                      <a:gd name="connsiteY10" fmla="*/ 0 h 5416094"/>
                      <a:gd name="connsiteX11" fmla="*/ 7886700 w 7886700"/>
                      <a:gd name="connsiteY11" fmla="*/ 0 h 5416094"/>
                      <a:gd name="connsiteX12" fmla="*/ 7886700 w 7886700"/>
                      <a:gd name="connsiteY12" fmla="*/ 622851 h 5416094"/>
                      <a:gd name="connsiteX13" fmla="*/ 7886700 w 7886700"/>
                      <a:gd name="connsiteY13" fmla="*/ 1137380 h 5416094"/>
                      <a:gd name="connsiteX14" fmla="*/ 7886700 w 7886700"/>
                      <a:gd name="connsiteY14" fmla="*/ 1814391 h 5416094"/>
                      <a:gd name="connsiteX15" fmla="*/ 7886700 w 7886700"/>
                      <a:gd name="connsiteY15" fmla="*/ 2491403 h 5416094"/>
                      <a:gd name="connsiteX16" fmla="*/ 7886700 w 7886700"/>
                      <a:gd name="connsiteY16" fmla="*/ 3168415 h 5416094"/>
                      <a:gd name="connsiteX17" fmla="*/ 7886700 w 7886700"/>
                      <a:gd name="connsiteY17" fmla="*/ 3899588 h 5416094"/>
                      <a:gd name="connsiteX18" fmla="*/ 7886700 w 7886700"/>
                      <a:gd name="connsiteY18" fmla="*/ 4630760 h 5416094"/>
                      <a:gd name="connsiteX19" fmla="*/ 7886700 w 7886700"/>
                      <a:gd name="connsiteY19" fmla="*/ 5416094 h 5416094"/>
                      <a:gd name="connsiteX20" fmla="*/ 7466076 w 7886700"/>
                      <a:gd name="connsiteY20" fmla="*/ 5416094 h 5416094"/>
                      <a:gd name="connsiteX21" fmla="*/ 6651117 w 7886700"/>
                      <a:gd name="connsiteY21" fmla="*/ 5416094 h 5416094"/>
                      <a:gd name="connsiteX22" fmla="*/ 5993892 w 7886700"/>
                      <a:gd name="connsiteY22" fmla="*/ 5416094 h 5416094"/>
                      <a:gd name="connsiteX23" fmla="*/ 5494401 w 7886700"/>
                      <a:gd name="connsiteY23" fmla="*/ 5416094 h 5416094"/>
                      <a:gd name="connsiteX24" fmla="*/ 4837176 w 7886700"/>
                      <a:gd name="connsiteY24" fmla="*/ 5416094 h 5416094"/>
                      <a:gd name="connsiteX25" fmla="*/ 4416552 w 7886700"/>
                      <a:gd name="connsiteY25" fmla="*/ 5416094 h 5416094"/>
                      <a:gd name="connsiteX26" fmla="*/ 3995928 w 7886700"/>
                      <a:gd name="connsiteY26" fmla="*/ 5416094 h 5416094"/>
                      <a:gd name="connsiteX27" fmla="*/ 3338703 w 7886700"/>
                      <a:gd name="connsiteY27" fmla="*/ 5416094 h 5416094"/>
                      <a:gd name="connsiteX28" fmla="*/ 2839212 w 7886700"/>
                      <a:gd name="connsiteY28" fmla="*/ 5416094 h 5416094"/>
                      <a:gd name="connsiteX29" fmla="*/ 2103120 w 7886700"/>
                      <a:gd name="connsiteY29" fmla="*/ 5416094 h 5416094"/>
                      <a:gd name="connsiteX30" fmla="*/ 1603629 w 7886700"/>
                      <a:gd name="connsiteY30" fmla="*/ 5416094 h 5416094"/>
                      <a:gd name="connsiteX31" fmla="*/ 867537 w 7886700"/>
                      <a:gd name="connsiteY31" fmla="*/ 5416094 h 5416094"/>
                      <a:gd name="connsiteX32" fmla="*/ 0 w 7886700"/>
                      <a:gd name="connsiteY32" fmla="*/ 5416094 h 5416094"/>
                      <a:gd name="connsiteX33" fmla="*/ 0 w 7886700"/>
                      <a:gd name="connsiteY33" fmla="*/ 4684921 h 5416094"/>
                      <a:gd name="connsiteX34" fmla="*/ 0 w 7886700"/>
                      <a:gd name="connsiteY34" fmla="*/ 3953749 h 5416094"/>
                      <a:gd name="connsiteX35" fmla="*/ 0 w 7886700"/>
                      <a:gd name="connsiteY35" fmla="*/ 3168415 h 5416094"/>
                      <a:gd name="connsiteX36" fmla="*/ 0 w 7886700"/>
                      <a:gd name="connsiteY36" fmla="*/ 2545564 h 5416094"/>
                      <a:gd name="connsiteX37" fmla="*/ 0 w 7886700"/>
                      <a:gd name="connsiteY37" fmla="*/ 1760231 h 5416094"/>
                      <a:gd name="connsiteX38" fmla="*/ 0 w 7886700"/>
                      <a:gd name="connsiteY38" fmla="*/ 1191541 h 5416094"/>
                      <a:gd name="connsiteX39" fmla="*/ 0 w 7886700"/>
                      <a:gd name="connsiteY39" fmla="*/ 677012 h 5416094"/>
                      <a:gd name="connsiteX40" fmla="*/ 0 w 7886700"/>
                      <a:gd name="connsiteY40" fmla="*/ 0 h 5416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886700" h="5416094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917044" y="253972"/>
                          <a:pt x="7878280" y="382927"/>
                          <a:pt x="7886700" y="622851"/>
                        </a:cubicBezTo>
                        <a:cubicBezTo>
                          <a:pt x="7895120" y="862775"/>
                          <a:pt x="7898095" y="881954"/>
                          <a:pt x="7886700" y="1137380"/>
                        </a:cubicBezTo>
                        <a:cubicBezTo>
                          <a:pt x="7875305" y="1392806"/>
                          <a:pt x="7859449" y="1500954"/>
                          <a:pt x="7886700" y="1814391"/>
                        </a:cubicBezTo>
                        <a:cubicBezTo>
                          <a:pt x="7913951" y="2127828"/>
                          <a:pt x="7899710" y="2276490"/>
                          <a:pt x="7886700" y="2491403"/>
                        </a:cubicBezTo>
                        <a:cubicBezTo>
                          <a:pt x="7873690" y="2706316"/>
                          <a:pt x="7899048" y="2943627"/>
                          <a:pt x="7886700" y="3168415"/>
                        </a:cubicBezTo>
                        <a:cubicBezTo>
                          <a:pt x="7874352" y="3393203"/>
                          <a:pt x="7895759" y="3539359"/>
                          <a:pt x="7886700" y="3899588"/>
                        </a:cubicBezTo>
                        <a:cubicBezTo>
                          <a:pt x="7877641" y="4259817"/>
                          <a:pt x="7907485" y="4437980"/>
                          <a:pt x="7886700" y="4630760"/>
                        </a:cubicBezTo>
                        <a:cubicBezTo>
                          <a:pt x="7865915" y="4823540"/>
                          <a:pt x="7871525" y="5198637"/>
                          <a:pt x="7886700" y="5416094"/>
                        </a:cubicBezTo>
                        <a:cubicBezTo>
                          <a:pt x="7691680" y="5431844"/>
                          <a:pt x="7601555" y="5415681"/>
                          <a:pt x="7466076" y="5416094"/>
                        </a:cubicBezTo>
                        <a:cubicBezTo>
                          <a:pt x="7330597" y="5416507"/>
                          <a:pt x="6831360" y="5424066"/>
                          <a:pt x="6651117" y="5416094"/>
                        </a:cubicBezTo>
                        <a:cubicBezTo>
                          <a:pt x="6470874" y="5408122"/>
                          <a:pt x="6162822" y="5448218"/>
                          <a:pt x="5993892" y="5416094"/>
                        </a:cubicBezTo>
                        <a:cubicBezTo>
                          <a:pt x="5824963" y="5383970"/>
                          <a:pt x="5688089" y="5423575"/>
                          <a:pt x="5494401" y="5416094"/>
                        </a:cubicBezTo>
                        <a:cubicBezTo>
                          <a:pt x="5300713" y="5408613"/>
                          <a:pt x="5038344" y="5439836"/>
                          <a:pt x="4837176" y="5416094"/>
                        </a:cubicBezTo>
                        <a:cubicBezTo>
                          <a:pt x="4636008" y="5392352"/>
                          <a:pt x="4547230" y="5414191"/>
                          <a:pt x="4416552" y="5416094"/>
                        </a:cubicBezTo>
                        <a:cubicBezTo>
                          <a:pt x="4285874" y="5417997"/>
                          <a:pt x="4197467" y="5397786"/>
                          <a:pt x="3995928" y="5416094"/>
                        </a:cubicBezTo>
                        <a:cubicBezTo>
                          <a:pt x="3794389" y="5434402"/>
                          <a:pt x="3512175" y="5385012"/>
                          <a:pt x="3338703" y="5416094"/>
                        </a:cubicBezTo>
                        <a:cubicBezTo>
                          <a:pt x="3165232" y="5447176"/>
                          <a:pt x="2961841" y="5402137"/>
                          <a:pt x="2839212" y="5416094"/>
                        </a:cubicBezTo>
                        <a:cubicBezTo>
                          <a:pt x="2716583" y="5430051"/>
                          <a:pt x="2260631" y="5391454"/>
                          <a:pt x="2103120" y="5416094"/>
                        </a:cubicBezTo>
                        <a:cubicBezTo>
                          <a:pt x="1945609" y="5440734"/>
                          <a:pt x="1802870" y="5413244"/>
                          <a:pt x="1603629" y="5416094"/>
                        </a:cubicBezTo>
                        <a:cubicBezTo>
                          <a:pt x="1404388" y="5418944"/>
                          <a:pt x="1036615" y="5428037"/>
                          <a:pt x="867537" y="5416094"/>
                        </a:cubicBezTo>
                        <a:cubicBezTo>
                          <a:pt x="698459" y="5404151"/>
                          <a:pt x="196765" y="5387017"/>
                          <a:pt x="0" y="5416094"/>
                        </a:cubicBezTo>
                        <a:cubicBezTo>
                          <a:pt x="-7913" y="5158982"/>
                          <a:pt x="-32352" y="4972281"/>
                          <a:pt x="0" y="4684921"/>
                        </a:cubicBezTo>
                        <a:cubicBezTo>
                          <a:pt x="32352" y="4397561"/>
                          <a:pt x="-36146" y="4109983"/>
                          <a:pt x="0" y="3953749"/>
                        </a:cubicBezTo>
                        <a:cubicBezTo>
                          <a:pt x="36146" y="3797515"/>
                          <a:pt x="38942" y="3433311"/>
                          <a:pt x="0" y="3168415"/>
                        </a:cubicBezTo>
                        <a:cubicBezTo>
                          <a:pt x="-38942" y="2903519"/>
                          <a:pt x="-264" y="2810505"/>
                          <a:pt x="0" y="2545564"/>
                        </a:cubicBezTo>
                        <a:cubicBezTo>
                          <a:pt x="264" y="2280623"/>
                          <a:pt x="20689" y="1994225"/>
                          <a:pt x="0" y="1760231"/>
                        </a:cubicBezTo>
                        <a:cubicBezTo>
                          <a:pt x="-20689" y="1526237"/>
                          <a:pt x="16073" y="1386976"/>
                          <a:pt x="0" y="1191541"/>
                        </a:cubicBezTo>
                        <a:cubicBezTo>
                          <a:pt x="-16073" y="996106"/>
                          <a:pt x="-16965" y="844858"/>
                          <a:pt x="0" y="677012"/>
                        </a:cubicBezTo>
                        <a:cubicBezTo>
                          <a:pt x="16965" y="509166"/>
                          <a:pt x="85" y="2771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Стратегія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розвитку</a:t>
            </a:r>
            <a:endParaRPr lang="ru-RU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-1418" y="923330"/>
          <a:ext cx="9145418" cy="519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user\Desktop\Byudzhet-Groshi.jpg"/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</a:blip>
          <a:srcRect r="25000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143000" y="1122362"/>
            <a:ext cx="6858000" cy="29005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Головні цифри бюджету за І півріччя 2023 року</a:t>
            </a:r>
            <a:endParaRPr lang="en-US" sz="60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298283"/>
              </p:ext>
            </p:extLst>
          </p:nvPr>
        </p:nvGraphicFramePr>
        <p:xfrm>
          <a:off x="0" y="646332"/>
          <a:ext cx="9144000" cy="62116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5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1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9059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Фактично</a:t>
                      </a:r>
                      <a:r>
                        <a:rPr lang="uk-UA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І півріччя </a:t>
                      </a:r>
                      <a:r>
                        <a:rPr lang="uk-UA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рік</a:t>
                      </a:r>
                      <a:endParaRPr lang="en-US" altLang="uk-UA" sz="2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за І півріччя </a:t>
                      </a:r>
                      <a:r>
                        <a:rPr lang="uk-UA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року </a:t>
                      </a:r>
                    </a:p>
                    <a:p>
                      <a:pPr algn="ctr"/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Фактично</a:t>
                      </a:r>
                    </a:p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І півріччя 2023 рік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uk-UA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порівнянні з 2022 роком</a:t>
                      </a:r>
                      <a:endParaRPr lang="uk-UA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0356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Податкові надходження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31 310 830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39 135 700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40 016 676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0356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Неподаткові надходження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0356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Офіційні трансферти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6 210 221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8 115 095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8 046 724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доходів та виконання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власних доходів бюджету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01439"/>
            <a:ext cx="417639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 та збір на доходи фізичних осіб ( ПДФО)  -  </a:t>
            </a:r>
          </a:p>
          <a:p>
            <a:pPr indent="0" algn="ctr">
              <a:buFont typeface="Arial" panose="020B0604020202020204" pitchFamily="34" charset="0"/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12 790 620 грн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Рентна плата за користування надрами – 13 089 838 грн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Податок на майно – 12 326 259 грн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Єдиний податок – 1 793 418 грн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Неподаткові надходження –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76 032 грн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6D84339-6A25-4459-A6D2-BD9555D6F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229275"/>
              </p:ext>
            </p:extLst>
          </p:nvPr>
        </p:nvGraphicFramePr>
        <p:xfrm>
          <a:off x="3635896" y="621030"/>
          <a:ext cx="6096000" cy="623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0885" y="120173"/>
            <a:ext cx="8182230" cy="18326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Структура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власних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доходів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бюджету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порівнянні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з </a:t>
            </a:r>
            <a:r>
              <a:rPr lang="uk-UA" sz="4000" b="1" dirty="0" err="1">
                <a:latin typeface="+mj-lt"/>
                <a:ea typeface="+mj-ea"/>
                <a:cs typeface="+mj-cs"/>
              </a:rPr>
              <a:t>І</a:t>
            </a:r>
            <a:r>
              <a:rPr lang="uk-UA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півріччям</a:t>
            </a:r>
            <a:r>
              <a:rPr lang="uk-UA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</a:t>
            </a:r>
            <a:r>
              <a:rPr lang="uk-UA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роком</a:t>
            </a:r>
            <a:endParaRPr lang="en-US" sz="40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2343912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  <a:gd name="connsiteX0" fmla="*/ 0 w 3429000"/>
              <a:gd name="connsiteY0" fmla="*/ 0 h 18288"/>
              <a:gd name="connsiteX1" fmla="*/ 617220 w 3429000"/>
              <a:gd name="connsiteY1" fmla="*/ 0 h 18288"/>
              <a:gd name="connsiteX2" fmla="*/ 1200150 w 3429000"/>
              <a:gd name="connsiteY2" fmla="*/ 0 h 18288"/>
              <a:gd name="connsiteX3" fmla="*/ 1817370 w 3429000"/>
              <a:gd name="connsiteY3" fmla="*/ 0 h 18288"/>
              <a:gd name="connsiteX4" fmla="*/ 250317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743200 w 3429000"/>
              <a:gd name="connsiteY7" fmla="*/ 18288 h 18288"/>
              <a:gd name="connsiteX8" fmla="*/ 1988820 w 3429000"/>
              <a:gd name="connsiteY8" fmla="*/ 18288 h 18288"/>
              <a:gd name="connsiteX9" fmla="*/ 1405890 w 3429000"/>
              <a:gd name="connsiteY9" fmla="*/ 18288 h 18288"/>
              <a:gd name="connsiteX10" fmla="*/ 65151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07705" y="23860"/>
                  <a:pt x="509323" y="68036"/>
                  <a:pt x="685800" y="0"/>
                </a:cubicBezTo>
                <a:cubicBezTo>
                  <a:pt x="881422" y="-43910"/>
                  <a:pt x="1129204" y="-58858"/>
                  <a:pt x="1371600" y="0"/>
                </a:cubicBezTo>
                <a:cubicBezTo>
                  <a:pt x="1611115" y="-12848"/>
                  <a:pt x="1887211" y="-6418"/>
                  <a:pt x="2057400" y="0"/>
                </a:cubicBezTo>
                <a:cubicBezTo>
                  <a:pt x="2233905" y="-53439"/>
                  <a:pt x="2400311" y="-9735"/>
                  <a:pt x="2674620" y="0"/>
                </a:cubicBezTo>
                <a:cubicBezTo>
                  <a:pt x="2899369" y="50175"/>
                  <a:pt x="3197952" y="-27603"/>
                  <a:pt x="3429000" y="0"/>
                </a:cubicBezTo>
                <a:cubicBezTo>
                  <a:pt x="3428966" y="4844"/>
                  <a:pt x="3428590" y="11009"/>
                  <a:pt x="3429000" y="18288"/>
                </a:cubicBezTo>
                <a:cubicBezTo>
                  <a:pt x="3212354" y="28872"/>
                  <a:pt x="3083619" y="-836"/>
                  <a:pt x="2811780" y="18288"/>
                </a:cubicBezTo>
                <a:cubicBezTo>
                  <a:pt x="2533576" y="25058"/>
                  <a:pt x="2477440" y="20531"/>
                  <a:pt x="2228850" y="18288"/>
                </a:cubicBezTo>
                <a:cubicBezTo>
                  <a:pt x="2003657" y="-1843"/>
                  <a:pt x="1810789" y="18294"/>
                  <a:pt x="1543050" y="18288"/>
                </a:cubicBezTo>
                <a:cubicBezTo>
                  <a:pt x="1286635" y="-21162"/>
                  <a:pt x="1189418" y="22290"/>
                  <a:pt x="925830" y="18288"/>
                </a:cubicBezTo>
                <a:cubicBezTo>
                  <a:pt x="678389" y="-2387"/>
                  <a:pt x="367033" y="43234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69914" y="-16656"/>
                  <a:pt x="469790" y="-24030"/>
                  <a:pt x="617220" y="0"/>
                </a:cubicBezTo>
                <a:cubicBezTo>
                  <a:pt x="786601" y="24467"/>
                  <a:pt x="1085311" y="15192"/>
                  <a:pt x="1200150" y="0"/>
                </a:cubicBezTo>
                <a:cubicBezTo>
                  <a:pt x="1340195" y="-5060"/>
                  <a:pt x="1552999" y="41254"/>
                  <a:pt x="1817370" y="0"/>
                </a:cubicBezTo>
                <a:cubicBezTo>
                  <a:pt x="2086739" y="-377"/>
                  <a:pt x="2228603" y="31972"/>
                  <a:pt x="2503170" y="0"/>
                </a:cubicBezTo>
                <a:cubicBezTo>
                  <a:pt x="2794334" y="-14173"/>
                  <a:pt x="3002837" y="-13310"/>
                  <a:pt x="3429000" y="0"/>
                </a:cubicBezTo>
                <a:cubicBezTo>
                  <a:pt x="3428475" y="5049"/>
                  <a:pt x="3429193" y="12044"/>
                  <a:pt x="3429000" y="18288"/>
                </a:cubicBezTo>
                <a:cubicBezTo>
                  <a:pt x="3101445" y="-3440"/>
                  <a:pt x="2879434" y="34023"/>
                  <a:pt x="2743200" y="18288"/>
                </a:cubicBezTo>
                <a:cubicBezTo>
                  <a:pt x="2609544" y="13915"/>
                  <a:pt x="2334178" y="48649"/>
                  <a:pt x="1988820" y="18288"/>
                </a:cubicBezTo>
                <a:cubicBezTo>
                  <a:pt x="1620184" y="18423"/>
                  <a:pt x="1586822" y="-1871"/>
                  <a:pt x="1405890" y="18288"/>
                </a:cubicBezTo>
                <a:cubicBezTo>
                  <a:pt x="1266239" y="28547"/>
                  <a:pt x="867500" y="15208"/>
                  <a:pt x="651510" y="18288"/>
                </a:cubicBezTo>
                <a:cubicBezTo>
                  <a:pt x="445459" y="40105"/>
                  <a:pt x="119818" y="-2374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429000" h="18288" fill="none" stroke="0" extrusionOk="0">
                <a:moveTo>
                  <a:pt x="0" y="0"/>
                </a:moveTo>
                <a:cubicBezTo>
                  <a:pt x="199661" y="29771"/>
                  <a:pt x="488726" y="20925"/>
                  <a:pt x="685800" y="0"/>
                </a:cubicBezTo>
                <a:cubicBezTo>
                  <a:pt x="835372" y="-29710"/>
                  <a:pt x="1088413" y="6369"/>
                  <a:pt x="1371600" y="0"/>
                </a:cubicBezTo>
                <a:cubicBezTo>
                  <a:pt x="1631865" y="6637"/>
                  <a:pt x="1839907" y="52251"/>
                  <a:pt x="2057400" y="0"/>
                </a:cubicBezTo>
                <a:cubicBezTo>
                  <a:pt x="2266442" y="-8132"/>
                  <a:pt x="2461070" y="-4034"/>
                  <a:pt x="2674620" y="0"/>
                </a:cubicBezTo>
                <a:cubicBezTo>
                  <a:pt x="2940120" y="30498"/>
                  <a:pt x="3202681" y="-54357"/>
                  <a:pt x="3429000" y="0"/>
                </a:cubicBezTo>
                <a:cubicBezTo>
                  <a:pt x="3429314" y="4158"/>
                  <a:pt x="3428021" y="12539"/>
                  <a:pt x="3429000" y="18288"/>
                </a:cubicBezTo>
                <a:cubicBezTo>
                  <a:pt x="3250522" y="56023"/>
                  <a:pt x="3056248" y="-1557"/>
                  <a:pt x="2811780" y="18288"/>
                </a:cubicBezTo>
                <a:cubicBezTo>
                  <a:pt x="2534418" y="26558"/>
                  <a:pt x="2483107" y="19890"/>
                  <a:pt x="2228850" y="18288"/>
                </a:cubicBezTo>
                <a:cubicBezTo>
                  <a:pt x="1996093" y="-20362"/>
                  <a:pt x="1790611" y="35096"/>
                  <a:pt x="1543050" y="18288"/>
                </a:cubicBezTo>
                <a:cubicBezTo>
                  <a:pt x="1276188" y="-29727"/>
                  <a:pt x="1196665" y="1050"/>
                  <a:pt x="925830" y="18288"/>
                </a:cubicBezTo>
                <a:cubicBezTo>
                  <a:pt x="718623" y="61416"/>
                  <a:pt x="374628" y="2503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429000"/>
                      <a:gd name="connsiteY0" fmla="*/ 0 h 18288"/>
                      <a:gd name="connsiteX1" fmla="*/ 685800 w 3429000"/>
                      <a:gd name="connsiteY1" fmla="*/ 0 h 18288"/>
                      <a:gd name="connsiteX2" fmla="*/ 1371600 w 3429000"/>
                      <a:gd name="connsiteY2" fmla="*/ 0 h 18288"/>
                      <a:gd name="connsiteX3" fmla="*/ 2057400 w 3429000"/>
                      <a:gd name="connsiteY3" fmla="*/ 0 h 18288"/>
                      <a:gd name="connsiteX4" fmla="*/ 2674620 w 3429000"/>
                      <a:gd name="connsiteY4" fmla="*/ 0 h 18288"/>
                      <a:gd name="connsiteX5" fmla="*/ 3429000 w 3429000"/>
                      <a:gd name="connsiteY5" fmla="*/ 0 h 18288"/>
                      <a:gd name="connsiteX6" fmla="*/ 3429000 w 3429000"/>
                      <a:gd name="connsiteY6" fmla="*/ 18288 h 18288"/>
                      <a:gd name="connsiteX7" fmla="*/ 2811780 w 3429000"/>
                      <a:gd name="connsiteY7" fmla="*/ 18288 h 18288"/>
                      <a:gd name="connsiteX8" fmla="*/ 2228850 w 3429000"/>
                      <a:gd name="connsiteY8" fmla="*/ 18288 h 18288"/>
                      <a:gd name="connsiteX9" fmla="*/ 1543050 w 3429000"/>
                      <a:gd name="connsiteY9" fmla="*/ 18288 h 18288"/>
                      <a:gd name="connsiteX10" fmla="*/ 925830 w 3429000"/>
                      <a:gd name="connsiteY10" fmla="*/ 18288 h 18288"/>
                      <a:gd name="connsiteX11" fmla="*/ 0 w 3429000"/>
                      <a:gd name="connsiteY11" fmla="*/ 18288 h 18288"/>
                      <a:gd name="connsiteX12" fmla="*/ 0 w 3429000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29000" h="18288" fill="none" extrusionOk="0">
                        <a:moveTo>
                          <a:pt x="0" y="0"/>
                        </a:moveTo>
                        <a:cubicBezTo>
                          <a:pt x="219865" y="20479"/>
                          <a:pt x="493281" y="26186"/>
                          <a:pt x="685800" y="0"/>
                        </a:cubicBezTo>
                        <a:cubicBezTo>
                          <a:pt x="878319" y="-26186"/>
                          <a:pt x="1121382" y="-11869"/>
                          <a:pt x="1371600" y="0"/>
                        </a:cubicBezTo>
                        <a:cubicBezTo>
                          <a:pt x="1621818" y="11869"/>
                          <a:pt x="1878793" y="32281"/>
                          <a:pt x="2057400" y="0"/>
                        </a:cubicBezTo>
                        <a:cubicBezTo>
                          <a:pt x="2236007" y="-32281"/>
                          <a:pt x="2433797" y="-18251"/>
                          <a:pt x="2674620" y="0"/>
                        </a:cubicBezTo>
                        <a:cubicBezTo>
                          <a:pt x="2915443" y="18251"/>
                          <a:pt x="3205923" y="-1443"/>
                          <a:pt x="3429000" y="0"/>
                        </a:cubicBezTo>
                        <a:cubicBezTo>
                          <a:pt x="3429442" y="4516"/>
                          <a:pt x="3428173" y="12266"/>
                          <a:pt x="3429000" y="18288"/>
                        </a:cubicBezTo>
                        <a:cubicBezTo>
                          <a:pt x="3221081" y="48608"/>
                          <a:pt x="3088001" y="8066"/>
                          <a:pt x="2811780" y="18288"/>
                        </a:cubicBezTo>
                        <a:cubicBezTo>
                          <a:pt x="2535559" y="28510"/>
                          <a:pt x="2481355" y="24898"/>
                          <a:pt x="2228850" y="18288"/>
                        </a:cubicBezTo>
                        <a:cubicBezTo>
                          <a:pt x="1976345" y="11679"/>
                          <a:pt x="1807520" y="48356"/>
                          <a:pt x="1543050" y="18288"/>
                        </a:cubicBezTo>
                        <a:cubicBezTo>
                          <a:pt x="1278580" y="-11780"/>
                          <a:pt x="1181944" y="5123"/>
                          <a:pt x="925830" y="18288"/>
                        </a:cubicBezTo>
                        <a:cubicBezTo>
                          <a:pt x="669716" y="31453"/>
                          <a:pt x="410304" y="34815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429000" h="18288" stroke="0" extrusionOk="0">
                        <a:moveTo>
                          <a:pt x="0" y="0"/>
                        </a:moveTo>
                        <a:cubicBezTo>
                          <a:pt x="174095" y="-12874"/>
                          <a:pt x="443087" y="-14090"/>
                          <a:pt x="617220" y="0"/>
                        </a:cubicBezTo>
                        <a:cubicBezTo>
                          <a:pt x="791353" y="14090"/>
                          <a:pt x="1072677" y="8451"/>
                          <a:pt x="1200150" y="0"/>
                        </a:cubicBezTo>
                        <a:cubicBezTo>
                          <a:pt x="1327623" y="-8451"/>
                          <a:pt x="1526638" y="19866"/>
                          <a:pt x="1817370" y="0"/>
                        </a:cubicBezTo>
                        <a:cubicBezTo>
                          <a:pt x="2108102" y="-19866"/>
                          <a:pt x="2221289" y="26161"/>
                          <a:pt x="2503170" y="0"/>
                        </a:cubicBezTo>
                        <a:cubicBezTo>
                          <a:pt x="2785051" y="-26161"/>
                          <a:pt x="3022134" y="39178"/>
                          <a:pt x="3429000" y="0"/>
                        </a:cubicBezTo>
                        <a:cubicBezTo>
                          <a:pt x="3429577" y="4624"/>
                          <a:pt x="3429819" y="11191"/>
                          <a:pt x="3429000" y="18288"/>
                        </a:cubicBezTo>
                        <a:cubicBezTo>
                          <a:pt x="3103464" y="593"/>
                          <a:pt x="2887909" y="22940"/>
                          <a:pt x="2743200" y="18288"/>
                        </a:cubicBezTo>
                        <a:cubicBezTo>
                          <a:pt x="2598491" y="13636"/>
                          <a:pt x="2362615" y="10656"/>
                          <a:pt x="1988820" y="18288"/>
                        </a:cubicBezTo>
                        <a:cubicBezTo>
                          <a:pt x="1615025" y="25920"/>
                          <a:pt x="1580494" y="3693"/>
                          <a:pt x="1405890" y="18288"/>
                        </a:cubicBezTo>
                        <a:cubicBezTo>
                          <a:pt x="1231286" y="32884"/>
                          <a:pt x="885259" y="-16285"/>
                          <a:pt x="651510" y="18288"/>
                        </a:cubicBezTo>
                        <a:cubicBezTo>
                          <a:pt x="417761" y="52861"/>
                          <a:pt x="138362" y="-13856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9524"/>
              </p:ext>
            </p:extLst>
          </p:nvPr>
        </p:nvGraphicFramePr>
        <p:xfrm>
          <a:off x="251520" y="2416256"/>
          <a:ext cx="8637185" cy="432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4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6004">
                <a:tc>
                  <a:txBody>
                    <a:bodyPr/>
                    <a:lstStyle/>
                    <a:p>
                      <a:pPr algn="ctr"/>
                      <a:endParaRPr lang="uk-UA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50" marR="74350" marT="37175" marB="37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Фактично</a:t>
                      </a:r>
                      <a:r>
                        <a:rPr lang="uk-UA" sz="16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І півріччя 2022 року</a:t>
                      </a:r>
                      <a:endParaRPr lang="uk-UA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50" marR="74350" marT="37175" marB="37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Фактично</a:t>
                      </a:r>
                      <a:r>
                        <a:rPr lang="uk-UA" sz="16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І півріччя 2023 року</a:t>
                      </a:r>
                      <a:endParaRPr lang="uk-UA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50" marR="74350" marT="37175" marB="37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порівняння</a:t>
                      </a:r>
                    </a:p>
                  </a:txBody>
                  <a:tcPr marL="74350" marR="74350" marT="37175" marB="371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48">
                <a:tc>
                  <a:txBody>
                    <a:bodyPr/>
                    <a:lstStyle/>
                    <a:p>
                      <a:pPr algn="ctr"/>
                      <a:r>
                        <a:rPr lang="uk-UA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ПДФО</a:t>
                      </a:r>
                    </a:p>
                  </a:txBody>
                  <a:tcPr marL="74350" marR="74350" marT="37175" marB="37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5 805 231</a:t>
                      </a:r>
                    </a:p>
                  </a:txBody>
                  <a:tcPr marL="74350" marR="74350" marT="37175" marB="37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12 790 620</a:t>
                      </a:r>
                    </a:p>
                  </a:txBody>
                  <a:tcPr marL="74350" marR="74350" marT="37175" marB="37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</a:p>
                  </a:txBody>
                  <a:tcPr marL="74350" marR="74350" marT="37175" marB="371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48">
                <a:tc>
                  <a:txBody>
                    <a:bodyPr/>
                    <a:lstStyle/>
                    <a:p>
                      <a:pPr algn="ctr"/>
                      <a:r>
                        <a:rPr lang="uk-UA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Рентна плата</a:t>
                      </a:r>
                    </a:p>
                  </a:txBody>
                  <a:tcPr marL="74350" marR="74350" marT="37175" marB="37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15 437 687</a:t>
                      </a:r>
                    </a:p>
                  </a:txBody>
                  <a:tcPr marL="74350" marR="74350" marT="37175" marB="37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13 089 837</a:t>
                      </a:r>
                    </a:p>
                  </a:txBody>
                  <a:tcPr marL="74350" marR="74350" marT="37175" marB="37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74350" marR="74350" marT="37175" marB="371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004">
                <a:tc>
                  <a:txBody>
                    <a:bodyPr/>
                    <a:lstStyle/>
                    <a:p>
                      <a:pPr algn="ctr"/>
                      <a:r>
                        <a:rPr lang="uk-UA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Податок на майно</a:t>
                      </a:r>
                    </a:p>
                  </a:txBody>
                  <a:tcPr marL="74350" marR="74350" marT="37175" marB="37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7 801 000</a:t>
                      </a:r>
                    </a:p>
                  </a:txBody>
                  <a:tcPr marL="74350" marR="74350" marT="37175" marB="37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12 326 259</a:t>
                      </a:r>
                    </a:p>
                  </a:txBody>
                  <a:tcPr marL="74350" marR="74350" marT="37175" marB="37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 marL="74350" marR="74350" marT="37175" marB="371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04">
                <a:tc>
                  <a:txBody>
                    <a:bodyPr/>
                    <a:lstStyle/>
                    <a:p>
                      <a:pPr algn="ctr"/>
                      <a:r>
                        <a:rPr lang="uk-UA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Єдиний</a:t>
                      </a:r>
                      <a:r>
                        <a:rPr lang="uk-UA" sz="16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податок</a:t>
                      </a:r>
                      <a:endParaRPr lang="uk-UA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50" marR="74350" marT="37175" marB="37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1 192 144</a:t>
                      </a:r>
                    </a:p>
                  </a:txBody>
                  <a:tcPr marL="74350" marR="74350" marT="37175" marB="37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1 793 418</a:t>
                      </a:r>
                    </a:p>
                  </a:txBody>
                  <a:tcPr marL="74350" marR="74350" marT="37175" marB="37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74350" marR="74350" marT="37175" marB="371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004">
                <a:tc>
                  <a:txBody>
                    <a:bodyPr/>
                    <a:lstStyle/>
                    <a:p>
                      <a:pPr algn="ctr"/>
                      <a:r>
                        <a:rPr lang="uk-UA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Акцизний</a:t>
                      </a:r>
                      <a:r>
                        <a:rPr lang="uk-UA" sz="16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податок</a:t>
                      </a:r>
                      <a:endParaRPr lang="uk-UA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50" marR="74350" marT="37175" marB="37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13 292</a:t>
                      </a:r>
                    </a:p>
                  </a:txBody>
                  <a:tcPr marL="74350" marR="74350" marT="37175" marB="37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16 542</a:t>
                      </a:r>
                    </a:p>
                  </a:txBody>
                  <a:tcPr marL="74350" marR="74350" marT="37175" marB="37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74350" marR="74350" marT="37175" marB="371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36914208"/>
              </p:ext>
            </p:extLst>
          </p:nvPr>
        </p:nvGraphicFramePr>
        <p:xfrm>
          <a:off x="-20355" y="803290"/>
          <a:ext cx="9144000" cy="605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Рента плата – 3 442 422 грн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Зображення, що містить Графіка, знімок екрана, Шрифт, символ&#10;&#10;Автоматично згенерований опис">
            <a:extLst>
              <a:ext uri="{FF2B5EF4-FFF2-40B4-BE49-F238E27FC236}">
                <a16:creationId xmlns:a16="http://schemas.microsoft.com/office/drawing/2014/main" id="{13BCE6E9-19F7-3B72-6291-3BE6A459A3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2" r="5" b="19925"/>
          <a:stretch/>
        </p:blipFill>
        <p:spPr>
          <a:xfrm>
            <a:off x="5499939" y="613915"/>
            <a:ext cx="3884091" cy="2384264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9" name="Рисунок 8" descr="Зображення, що містить жовтий, помаранчевий, дизайн&#10;&#10;Автоматично згенерований опис">
            <a:extLst>
              <a:ext uri="{FF2B5EF4-FFF2-40B4-BE49-F238E27FC236}">
                <a16:creationId xmlns:a16="http://schemas.microsoft.com/office/drawing/2014/main" id="{C4DA3CFF-4DD7-A0AC-34CE-D16DF01F27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" r="-2" b="-2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042" y="859536"/>
            <a:ext cx="3624601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Демографічна ситуація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042" y="2512611"/>
            <a:ext cx="3624602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/>
              <a:t>2735 жителів (початок 2022 року)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За перше півріччя 2023 року: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Померлих – 18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Народжених – 4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Виписалося – 19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Приписалося – 21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/>
              <a:t>ЗАГАЛЬНА КІЛЬКІСТЬ ЖИТЕЛІВ СТАНОМ НА 01.07.2023 року – 2723 жителі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/>
              <a:t>Фактична кількість ВПО – 204 (з них 53 дитини)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25491" y="994303"/>
            <a:ext cx="4211960" cy="3386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Головні видатки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за І півріччя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2023 року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Rectangle 10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D:\Users\Администратор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8456" y="1629289"/>
            <a:ext cx="5134772" cy="34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222832"/>
              </p:ext>
            </p:extLst>
          </p:nvPr>
        </p:nvGraphicFramePr>
        <p:xfrm>
          <a:off x="12443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Диаграмма 3">
            <a:extLst>
              <a:ext uri="{FF2B5EF4-FFF2-40B4-BE49-F238E27FC236}">
                <a16:creationId xmlns:a16="http://schemas.microsoft.com/office/drawing/2014/main" id="{E29071DA-F133-FACB-F2A8-F0F1A5DB1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637208"/>
              </p:ext>
            </p:extLst>
          </p:nvPr>
        </p:nvGraphicFramePr>
        <p:xfrm>
          <a:off x="107504" y="1"/>
          <a:ext cx="892899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7604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436AD2-C535-4B51-AE36-2A7EE12BC1CB}"/>
              </a:ext>
            </a:extLst>
          </p:cNvPr>
          <p:cNvSpPr/>
          <p:nvPr/>
        </p:nvSpPr>
        <p:spPr>
          <a:xfrm>
            <a:off x="-80509" y="-108597"/>
            <a:ext cx="4283968" cy="2303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Територіальна</a:t>
            </a:r>
            <a:r>
              <a:rPr lang="en-US" sz="3100" b="1" kern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оборона</a:t>
            </a:r>
            <a:r>
              <a:rPr lang="en-US" sz="3100" b="1" kern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en-US" sz="31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564,590 </a:t>
            </a:r>
            <a:r>
              <a:rPr lang="en-US" sz="31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тис</a:t>
            </a:r>
            <a:r>
              <a:rPr lang="en-US" sz="31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en-US" sz="31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грн</a:t>
            </a:r>
            <a:endParaRPr lang="en-US" sz="31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BCE9F-7871-4083-A44C-70535CE8E66F}"/>
              </a:ext>
            </a:extLst>
          </p:cNvPr>
          <p:cNvSpPr txBox="1"/>
          <p:nvPr/>
        </p:nvSpPr>
        <p:spPr>
          <a:xfrm>
            <a:off x="0" y="1628800"/>
            <a:ext cx="3923928" cy="5229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Придбання</a:t>
            </a:r>
            <a:r>
              <a:rPr lang="en-US" sz="2000" dirty="0"/>
              <a:t> </a:t>
            </a:r>
            <a:r>
              <a:rPr lang="en-US" sz="2000" dirty="0" err="1"/>
              <a:t>основ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маскувальних</a:t>
            </a:r>
            <a:r>
              <a:rPr lang="en-US" sz="2000" dirty="0"/>
              <a:t> </a:t>
            </a:r>
            <a:r>
              <a:rPr lang="en-US" sz="2000" dirty="0" err="1"/>
              <a:t>сіток</a:t>
            </a:r>
            <a:r>
              <a:rPr lang="en-US" sz="2000" dirty="0"/>
              <a:t> – 34,240 </a:t>
            </a:r>
            <a:r>
              <a:rPr lang="en-US" sz="2000" dirty="0" err="1"/>
              <a:t>тис</a:t>
            </a:r>
            <a:r>
              <a:rPr lang="en-US" sz="2000" dirty="0"/>
              <a:t>. </a:t>
            </a:r>
            <a:r>
              <a:rPr lang="en-US" sz="2000" dirty="0" err="1"/>
              <a:t>грн</a:t>
            </a:r>
            <a:r>
              <a:rPr lang="en-US" sz="2000" dirty="0"/>
              <a:t>.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Придбання</a:t>
            </a:r>
            <a:r>
              <a:rPr lang="en-US" sz="2000" dirty="0"/>
              <a:t> (</a:t>
            </a:r>
            <a:r>
              <a:rPr lang="en-US" sz="2000" dirty="0" err="1"/>
              <a:t>приціла</a:t>
            </a:r>
            <a:r>
              <a:rPr lang="en-US" sz="2000" dirty="0"/>
              <a:t>, </a:t>
            </a:r>
            <a:r>
              <a:rPr lang="en-US" sz="2000" dirty="0" err="1"/>
              <a:t>далекоміра</a:t>
            </a:r>
            <a:r>
              <a:rPr lang="en-US" sz="2000" dirty="0"/>
              <a:t>, </a:t>
            </a:r>
            <a:r>
              <a:rPr lang="en-US" sz="2000" dirty="0" err="1"/>
              <a:t>монокулятора</a:t>
            </a:r>
            <a:r>
              <a:rPr lang="en-US" sz="2000" dirty="0"/>
              <a:t>, </a:t>
            </a:r>
            <a:r>
              <a:rPr lang="en-US" sz="2000" dirty="0" err="1"/>
              <a:t>моноблоку</a:t>
            </a:r>
            <a:r>
              <a:rPr lang="en-US" sz="2000" dirty="0"/>
              <a:t> і </a:t>
            </a:r>
            <a:r>
              <a:rPr lang="en-US" sz="2000" dirty="0" err="1"/>
              <a:t>інше</a:t>
            </a:r>
            <a:r>
              <a:rPr lang="en-US" sz="2000" dirty="0"/>
              <a:t>) – 70,850 </a:t>
            </a:r>
            <a:r>
              <a:rPr lang="en-US" sz="2000" dirty="0" err="1"/>
              <a:t>тис</a:t>
            </a:r>
            <a:r>
              <a:rPr lang="en-US" sz="2000" dirty="0"/>
              <a:t>. </a:t>
            </a:r>
            <a:r>
              <a:rPr lang="en-US" sz="2000" dirty="0" err="1"/>
              <a:t>Грн</a:t>
            </a:r>
            <a:r>
              <a:rPr lang="en-US" sz="2000" dirty="0"/>
              <a:t>.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Одноразова</a:t>
            </a:r>
            <a:r>
              <a:rPr lang="en-US" sz="2000" dirty="0"/>
              <a:t> </a:t>
            </a:r>
            <a:r>
              <a:rPr lang="en-US" sz="2000" dirty="0" err="1"/>
              <a:t>виплата</a:t>
            </a:r>
            <a:r>
              <a:rPr lang="en-US" sz="2000" dirty="0"/>
              <a:t> </a:t>
            </a:r>
            <a:r>
              <a:rPr lang="en-US" sz="2000" dirty="0" err="1"/>
              <a:t>сім’ї</a:t>
            </a:r>
            <a:r>
              <a:rPr lang="en-US" sz="2000" dirty="0"/>
              <a:t> ЗСУ (</a:t>
            </a:r>
            <a:r>
              <a:rPr lang="en-US" sz="2000" dirty="0" err="1"/>
              <a:t>новопризваному</a:t>
            </a:r>
            <a:r>
              <a:rPr lang="en-US" sz="2000" dirty="0"/>
              <a:t>) – 80,000 </a:t>
            </a:r>
            <a:r>
              <a:rPr lang="en-US" sz="2000" dirty="0" err="1"/>
              <a:t>тис.грн</a:t>
            </a:r>
            <a:r>
              <a:rPr lang="en-US" sz="2000" dirty="0"/>
              <a:t>.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Допомога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Херсонської</a:t>
            </a:r>
            <a:r>
              <a:rPr lang="en-US" sz="2000" dirty="0"/>
              <a:t> </a:t>
            </a:r>
            <a:r>
              <a:rPr lang="en-US" sz="2000" dirty="0" err="1"/>
              <a:t>області</a:t>
            </a:r>
            <a:r>
              <a:rPr lang="en-US" sz="2000" dirty="0"/>
              <a:t> – 49,500 </a:t>
            </a:r>
            <a:r>
              <a:rPr lang="en-US" sz="2000" dirty="0" err="1"/>
              <a:t>тис</a:t>
            </a:r>
            <a:r>
              <a:rPr lang="en-US" sz="2000" dirty="0"/>
              <a:t>. </a:t>
            </a:r>
            <a:r>
              <a:rPr lang="en-US" sz="2000" dirty="0" err="1"/>
              <a:t>Грн</a:t>
            </a:r>
            <a:r>
              <a:rPr lang="en-US" sz="2000" dirty="0"/>
              <a:t>.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Одноразова</a:t>
            </a:r>
            <a:r>
              <a:rPr lang="en-US" sz="2000" dirty="0"/>
              <a:t> </a:t>
            </a:r>
            <a:r>
              <a:rPr lang="en-US" sz="2000" dirty="0" err="1"/>
              <a:t>допомога</a:t>
            </a:r>
            <a:r>
              <a:rPr lang="en-US" sz="2000" dirty="0"/>
              <a:t> </a:t>
            </a:r>
            <a:r>
              <a:rPr lang="en-US" sz="2000" dirty="0" err="1"/>
              <a:t>членам</a:t>
            </a:r>
            <a:r>
              <a:rPr lang="en-US" sz="2000" dirty="0"/>
              <a:t> ДФТГ – 130,000 </a:t>
            </a:r>
            <a:r>
              <a:rPr lang="en-US" sz="2000" dirty="0" err="1"/>
              <a:t>тис</a:t>
            </a:r>
            <a:r>
              <a:rPr lang="en-US" sz="2000" dirty="0"/>
              <a:t>. </a:t>
            </a:r>
            <a:r>
              <a:rPr lang="en-US" sz="2000" dirty="0" err="1"/>
              <a:t>Грн</a:t>
            </a:r>
            <a:r>
              <a:rPr lang="en-US" sz="2000" dirty="0"/>
              <a:t>.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Передання</a:t>
            </a:r>
            <a:r>
              <a:rPr lang="en-US" sz="2000" dirty="0"/>
              <a:t> </a:t>
            </a:r>
            <a:r>
              <a:rPr lang="en-US" sz="2000" dirty="0" err="1"/>
              <a:t>субвенції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територіальну</a:t>
            </a:r>
            <a:r>
              <a:rPr lang="en-US" sz="2000" dirty="0"/>
              <a:t> </a:t>
            </a:r>
            <a:r>
              <a:rPr lang="en-US" sz="2000" dirty="0" err="1"/>
              <a:t>оборону</a:t>
            </a:r>
            <a:r>
              <a:rPr lang="en-US" sz="2000" dirty="0"/>
              <a:t> </a:t>
            </a:r>
            <a:r>
              <a:rPr lang="en-US" sz="2000" dirty="0" err="1"/>
              <a:t>Миргородському</a:t>
            </a:r>
            <a:r>
              <a:rPr lang="en-US" sz="2000" dirty="0"/>
              <a:t> </a:t>
            </a:r>
            <a:r>
              <a:rPr lang="en-US" sz="2000" dirty="0" err="1"/>
              <a:t>району</a:t>
            </a:r>
            <a:r>
              <a:rPr lang="en-US" sz="2000" dirty="0"/>
              <a:t> – 100,000 </a:t>
            </a:r>
            <a:r>
              <a:rPr lang="en-US" sz="2000" dirty="0" err="1"/>
              <a:t>тис</a:t>
            </a:r>
            <a:r>
              <a:rPr lang="en-US" sz="2000" dirty="0"/>
              <a:t>. </a:t>
            </a:r>
            <a:r>
              <a:rPr lang="en-US" sz="2000" dirty="0" err="1"/>
              <a:t>Грн</a:t>
            </a:r>
            <a:r>
              <a:rPr lang="en-US" sz="2000" dirty="0"/>
              <a:t>.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Передання</a:t>
            </a:r>
            <a:r>
              <a:rPr lang="en-US" sz="2000" dirty="0"/>
              <a:t> </a:t>
            </a:r>
            <a:r>
              <a:rPr lang="en-US" sz="2000" dirty="0" err="1"/>
              <a:t>субвенції</a:t>
            </a:r>
            <a:r>
              <a:rPr lang="en-US" sz="2000" dirty="0"/>
              <a:t> </a:t>
            </a:r>
            <a:r>
              <a:rPr lang="en-US" sz="2000" dirty="0" err="1"/>
              <a:t>Управлінню</a:t>
            </a:r>
            <a:r>
              <a:rPr lang="en-US" sz="2000" dirty="0"/>
              <a:t> </a:t>
            </a:r>
            <a:r>
              <a:rPr lang="en-US" sz="2000" dirty="0" err="1"/>
              <a:t>Служби</a:t>
            </a:r>
            <a:r>
              <a:rPr lang="en-US" sz="2000" dirty="0"/>
              <a:t> </a:t>
            </a:r>
            <a:r>
              <a:rPr lang="en-US" sz="2000" dirty="0" err="1"/>
              <a:t>безпеки</a:t>
            </a:r>
            <a:r>
              <a:rPr lang="en-US" sz="2000" dirty="0"/>
              <a:t> </a:t>
            </a:r>
            <a:r>
              <a:rPr lang="en-US" sz="2000" dirty="0" err="1"/>
              <a:t>України</a:t>
            </a:r>
            <a:r>
              <a:rPr lang="en-US" sz="2000" dirty="0"/>
              <a:t> – 100,000 </a:t>
            </a:r>
            <a:r>
              <a:rPr lang="en-US" sz="2000" dirty="0" err="1"/>
              <a:t>тис</a:t>
            </a:r>
            <a:r>
              <a:rPr lang="en-US" sz="2000" dirty="0"/>
              <a:t>. </a:t>
            </a:r>
            <a:r>
              <a:rPr lang="en-US" sz="2000" dirty="0" err="1"/>
              <a:t>грн</a:t>
            </a:r>
            <a:endParaRPr lang="en-US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5DC988-1F3D-458C-8CA5-77CFE1A20E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8" b="1"/>
          <a:stretch/>
        </p:blipFill>
        <p:spPr>
          <a:xfrm>
            <a:off x="3678237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14C0B2-9988-4E58-85AF-41DD9F0EB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b="1008"/>
          <a:stretch/>
        </p:blipFill>
        <p:spPr>
          <a:xfrm>
            <a:off x="3545046" y="3802961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5" name="Picture 2" descr="D:\Users\Администратор\Desktop\Ютуб канал\1 випуск\Рисунок1.png">
            <a:extLst>
              <a:ext uri="{FF2B5EF4-FFF2-40B4-BE49-F238E27FC236}">
                <a16:creationId xmlns:a16="http://schemas.microsoft.com/office/drawing/2014/main" id="{58EA7AA8-8F94-4D16-A1DA-4ADCE9F34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574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Заклади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дошкільної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освіти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2 191 140 грн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638" y="688635"/>
            <a:ext cx="2664296" cy="666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«Перлинка»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87183" y="713247"/>
            <a:ext cx="2664296" cy="6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«Джерельце»</a:t>
            </a:r>
          </a:p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29066" y="709123"/>
            <a:ext cx="2664296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«Ромашка»</a:t>
            </a:r>
          </a:p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819" y="1519004"/>
            <a:ext cx="29655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 539 390 грн</a:t>
            </a:r>
            <a:r>
              <a:rPr lang="uk-UA" dirty="0"/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18704" y="1524974"/>
            <a:ext cx="2632296" cy="348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 1 069 587 грн</a:t>
            </a:r>
            <a:r>
              <a:rPr lang="uk-UA" sz="1600" dirty="0"/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46056" y="1487924"/>
            <a:ext cx="2664296" cy="395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 582 163 грн</a:t>
            </a:r>
            <a:r>
              <a:rPr lang="uk-UA" sz="1600" dirty="0"/>
              <a:t>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1347" y="2132856"/>
            <a:ext cx="0" cy="47251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8874" y="2106578"/>
            <a:ext cx="2965573" cy="616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Заробітна плата – 436 506 грн.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30" y="2788121"/>
            <a:ext cx="2976517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Предмети, обладнання , матеріали та інвентар – 28 226 грн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556" y="4412203"/>
            <a:ext cx="3008517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Продукти харчування – 48 961 грн.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733" y="5164974"/>
            <a:ext cx="2986909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послуг (крім комунальних) – 3 956 грн.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556" y="5893410"/>
            <a:ext cx="3008518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електроенергії – 21 741 грн.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01948" y="2104980"/>
            <a:ext cx="2965573" cy="616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Заробітна плата – 897 188 грн.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00645" y="2774619"/>
            <a:ext cx="2976517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Предмети, обладнання , матеріали та інвентар – 26 446 грн.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36649" y="2810393"/>
            <a:ext cx="2965573" cy="888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Предмети, обладнання , матеріали та інвентар – 7 698 грн.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30228" y="4412203"/>
            <a:ext cx="3008517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Продукти харчування – 97 529 грн.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14592" y="3788522"/>
            <a:ext cx="3008517" cy="324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Продукти харчування – 36 522 грн.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18994" y="5170784"/>
            <a:ext cx="2986909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послуг (крім комунальних) –15 040 грн.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09333" y="4202648"/>
            <a:ext cx="2874184" cy="859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Оплата послуг (крім комунальних) – 16 500 грн.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30228" y="5893410"/>
            <a:ext cx="3008518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електроенергії – 33 384 грн.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44360" y="5188585"/>
            <a:ext cx="2939157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Оплата природнього газу – 107 680 грн.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84241" y="5906413"/>
            <a:ext cx="2899276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Оплата електроенергії – 21 630 грн.</a:t>
            </a:r>
          </a:p>
        </p:txBody>
      </p:sp>
      <p:sp>
        <p:nvSpPr>
          <p:cNvPr id="2" name="Скругленный прямоугольник 19">
            <a:extLst>
              <a:ext uri="{FF2B5EF4-FFF2-40B4-BE49-F238E27FC236}">
                <a16:creationId xmlns:a16="http://schemas.microsoft.com/office/drawing/2014/main" id="{726FA667-0A0E-374D-D60E-253F508C786E}"/>
              </a:ext>
            </a:extLst>
          </p:cNvPr>
          <p:cNvSpPr/>
          <p:nvPr/>
        </p:nvSpPr>
        <p:spPr>
          <a:xfrm>
            <a:off x="6149553" y="2104980"/>
            <a:ext cx="2965573" cy="616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Заробітна плата – 392 133 грн.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Сергіївський</a:t>
            </a:r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ліцей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728958"/>
            <a:ext cx="8640960" cy="777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всього – 4 061 140 грн.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" y="1928550"/>
            <a:ext cx="82687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Заробітна плата – 3 251 264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Предмети, матеріали, обладнання та інвентар – 351 046 грн.: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господарських товарів – 21 518 грн.;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дверей – 84 110 грн.;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для поточного ремонту – 56 718 грн.;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меблів – 19 780 грн.;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дизельного пального та бензину – 111 461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 харчування – 201 290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послуг(крім комунальних) – 107 336 грн.: 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ремонт каналізації – 22 884 грн.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з медогляду – 18 020 грн.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улаштування відкосів – 11 200 грн.;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електроенергії – 149 825 грн.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2050" name="Picture 2" descr="D:\фото камера\IMG_3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77" y="2580697"/>
            <a:ext cx="2119793" cy="14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5029" y="4077072"/>
            <a:ext cx="2397290" cy="159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4" y="0"/>
            <a:ext cx="9144000" cy="1015663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Розбишівська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гімназія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734936"/>
            <a:ext cx="9144000" cy="561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всього – 3 995 867 грн.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650884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Заробітна плата – 2 456 282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Предмети, матеріали, обладнання та інвентар – 289 192 грн.: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унітазів, плитки, перегородки – 148 331 грн.; придбання товарів для ремонту приміщення – 30 011 грн., придбання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ліноліума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41 000 грн., придбання дизельного палива, бензину – 56 187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 харчування – 196 178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послуг(крім комунальних) – 963 507 грн.: 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ремонт водопостачання – 47 757 грн., поточний ремонт в укритті – 799 164 грн. 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електроенергії – 90 328 грн.</a:t>
            </a:r>
          </a:p>
          <a:p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098" name="Picture 2" descr="D:\Users\Администратор\Desktop\162844461_2958898234388148_250752898610794608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06" y="5126438"/>
            <a:ext cx="416999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Качанівська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гімназія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546" y="1534720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Заробітна плата – 2 533 712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Предмети, матеріали, обладнання та інвентар – 288 680 грн.: п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ридбання дизельного палива, бензину – 158 648 грн., придбання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мін.вати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47 124 грн., придбання товарів для ремонту – 27 133 грн., придбання плівки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гідроізолюючої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17 325 грн. 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 харчування – 117 834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послуг(крім комунальних) – 36 808 грн.: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по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пот.ремонту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автобусів – 13 937 грн., послуги з медичного огляду – 11 825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електроенергії – 52 334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теплопостачання – 172 396 грн.</a:t>
            </a:r>
          </a:p>
          <a:p>
            <a:endParaRPr lang="uk-UA" dirty="0"/>
          </a:p>
        </p:txBody>
      </p:sp>
      <p:pic>
        <p:nvPicPr>
          <p:cNvPr id="3074" name="Picture 2" descr="D:\Users\Администратор\Desktop\Ютуб канал\6 випуск\258782346_1236689600148512_867815698591147263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504" y="4634630"/>
            <a:ext cx="2520950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Администратор\Desktop\245321191_930446327559398_857799236084850328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34631"/>
            <a:ext cx="2520949" cy="18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833" y="765279"/>
            <a:ext cx="9144000" cy="561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всього – 3 201 764 грн.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Позашкільна освіта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6EAE2B-0292-4FC1-AA50-6665ED003837}"/>
              </a:ext>
            </a:extLst>
          </p:cNvPr>
          <p:cNvSpPr txBox="1"/>
          <p:nvPr/>
        </p:nvSpPr>
        <p:spPr>
          <a:xfrm>
            <a:off x="0" y="1052736"/>
            <a:ext cx="60841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Гуртковою роботою охоплено </a:t>
            </a:r>
            <a:r>
              <a:rPr lang="uk-UA" sz="2400" b="1" dirty="0"/>
              <a:t>142 учні</a:t>
            </a:r>
            <a:r>
              <a:rPr lang="uk-UA" dirty="0"/>
              <a:t>.</a:t>
            </a:r>
          </a:p>
          <a:p>
            <a:pPr algn="ctr"/>
            <a:r>
              <a:rPr lang="uk-UA" dirty="0"/>
              <a:t>Відвідують гуртки при Центрі культури та дозвілля Сергіївської сільської ради </a:t>
            </a:r>
            <a:r>
              <a:rPr lang="uk-UA" b="1" dirty="0"/>
              <a:t>89 учнів</a:t>
            </a:r>
            <a:r>
              <a:rPr lang="uk-UA" dirty="0"/>
              <a:t> (всього 5  гуртків: 1 – хореографічний (2 групи), 1 – вокальний (2 групи),  2 гуртки художньо-естетичного напрямку, 1 гурток </a:t>
            </a:r>
            <a:r>
              <a:rPr lang="uk-UA" dirty="0" err="1"/>
              <a:t>туристсько</a:t>
            </a:r>
            <a:r>
              <a:rPr lang="uk-UA" dirty="0"/>
              <a:t>-краєзнавчий). З них: </a:t>
            </a:r>
            <a:endParaRPr lang="ru-RU" dirty="0"/>
          </a:p>
          <a:p>
            <a:pPr algn="ctr"/>
            <a:r>
              <a:rPr lang="uk-UA" b="1" dirty="0"/>
              <a:t>учні </a:t>
            </a:r>
            <a:r>
              <a:rPr lang="uk-UA" b="1" dirty="0" err="1"/>
              <a:t>Розбишівської</a:t>
            </a:r>
            <a:r>
              <a:rPr lang="uk-UA" b="1" dirty="0"/>
              <a:t> гімназії  - 23</a:t>
            </a:r>
            <a:r>
              <a:rPr lang="uk-UA" dirty="0"/>
              <a:t> (11 – вихованці гуртка «Талановиті ручки», керівник Ольга Рябоконь, 12 – вихованці туристично-краєзнавчого гуртка «Розбишаки»;</a:t>
            </a:r>
            <a:endParaRPr lang="ru-RU" dirty="0"/>
          </a:p>
          <a:p>
            <a:pPr algn="ctr"/>
            <a:r>
              <a:rPr lang="uk-UA" b="1" dirty="0"/>
              <a:t>учні </a:t>
            </a:r>
            <a:r>
              <a:rPr lang="uk-UA" b="1" dirty="0" err="1"/>
              <a:t>Качанівської</a:t>
            </a:r>
            <a:r>
              <a:rPr lang="uk-UA" b="1" dirty="0"/>
              <a:t> гімназії – 15</a:t>
            </a:r>
            <a:r>
              <a:rPr lang="uk-UA" dirty="0"/>
              <a:t> (вихованці гуртка «Креативне рукоділля, керівник Лариса Колесник);</a:t>
            </a:r>
            <a:endParaRPr lang="ru-RU" dirty="0"/>
          </a:p>
          <a:p>
            <a:pPr algn="ctr"/>
            <a:r>
              <a:rPr lang="uk-UA" b="1" dirty="0"/>
              <a:t>учні Сергіївського ліцею 27</a:t>
            </a:r>
            <a:r>
              <a:rPr lang="uk-UA" dirty="0"/>
              <a:t> (вихованці гуртка хореографії, керівник Олена </a:t>
            </a:r>
            <a:r>
              <a:rPr lang="uk-UA" dirty="0" err="1"/>
              <a:t>Мигаль</a:t>
            </a:r>
            <a:r>
              <a:rPr lang="uk-UA" dirty="0"/>
              <a:t>).</a:t>
            </a:r>
          </a:p>
          <a:p>
            <a:pPr algn="ctr"/>
            <a:r>
              <a:rPr lang="uk-UA" dirty="0"/>
              <a:t>При Центрі культури та дозвілля працюють гуртки сучасної пісні  «Дзвіночок» та  «Співаночки» (керівник Скляр Л.А.), в роботі яких бере участь </a:t>
            </a:r>
            <a:r>
              <a:rPr lang="uk-UA" b="1" dirty="0"/>
              <a:t>21 учень</a:t>
            </a:r>
            <a:r>
              <a:rPr lang="uk-UA" dirty="0"/>
              <a:t> (14 – </a:t>
            </a:r>
            <a:r>
              <a:rPr lang="uk-UA" dirty="0" err="1"/>
              <a:t>Розбишівська</a:t>
            </a:r>
            <a:r>
              <a:rPr lang="uk-UA" dirty="0"/>
              <a:t> гімназія, 1 – </a:t>
            </a:r>
            <a:r>
              <a:rPr lang="uk-UA" dirty="0" err="1"/>
              <a:t>Качанівська</a:t>
            </a:r>
            <a:r>
              <a:rPr lang="uk-UA" dirty="0"/>
              <a:t> гімназія, 6-Сергіївський ліцей), а також із учнями старших класів проводяться заняття концертно-театральної бригади.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0DA8A6-4EDB-4733-B66F-3F85EFB6C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54" y="2515595"/>
            <a:ext cx="1551722" cy="27586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9796DC-3EE9-448B-B4BA-03E78FA72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67" y="5205628"/>
            <a:ext cx="3003895" cy="13879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39716D-B716-41DD-913D-E6ACF16F1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0997"/>
            <a:ext cx="3003895" cy="170977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дозвілля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1 481 851 грн.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46550"/>
            <a:ext cx="8784976" cy="415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Заробітна плата – 1 012 525 грн.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900143"/>
            <a:ext cx="91440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Предмети, матеріали, обладнання та інвентар – 37 028 грн</a:t>
            </a:r>
            <a:r>
              <a:rPr lang="uk-UA" dirty="0"/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15211" y="2540060"/>
            <a:ext cx="9144000" cy="6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послуг  (крім комунальних) – 321 348 грн.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65" y="3229574"/>
            <a:ext cx="4135182" cy="830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електроенергії – 75 255 грн.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60" y="4145154"/>
            <a:ext cx="4115087" cy="830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природнього газу – 35 695 грн.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65" y="5060734"/>
            <a:ext cx="4135182" cy="1536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Послуги поточного ремонту актового залу в с. </a:t>
            </a:r>
            <a:r>
              <a:rPr lang="uk-UA" dirty="0" err="1"/>
              <a:t>Сергіївка</a:t>
            </a:r>
            <a:r>
              <a:rPr lang="uk-UA" dirty="0"/>
              <a:t> – 199 864 грн, послуги поточного ремонту котельні </a:t>
            </a:r>
            <a:r>
              <a:rPr lang="uk-UA" dirty="0" err="1"/>
              <a:t>Розбишівського</a:t>
            </a:r>
            <a:r>
              <a:rPr lang="uk-UA" dirty="0"/>
              <a:t> СБК – 98 826 грн.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458EFA2-FDCA-4C96-9980-916C3743B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416864"/>
              </p:ext>
            </p:extLst>
          </p:nvPr>
        </p:nvGraphicFramePr>
        <p:xfrm>
          <a:off x="4163616" y="3208169"/>
          <a:ext cx="498038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192">
                  <a:extLst>
                    <a:ext uri="{9D8B030D-6E8A-4147-A177-3AD203B41FA5}">
                      <a16:colId xmlns:a16="http://schemas.microsoft.com/office/drawing/2014/main" val="3141869161"/>
                    </a:ext>
                  </a:extLst>
                </a:gridCol>
                <a:gridCol w="2490192">
                  <a:extLst>
                    <a:ext uri="{9D8B030D-6E8A-4147-A177-3AD203B41FA5}">
                      <a16:colId xmlns:a16="http://schemas.microsoft.com/office/drawing/2014/main" val="2787425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Заклад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Загальна сума, грн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058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Сергіївський</a:t>
                      </a:r>
                      <a:r>
                        <a:rPr lang="uk-UA" dirty="0"/>
                        <a:t> СБК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729 379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89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Сергіївська</a:t>
                      </a:r>
                      <a:r>
                        <a:rPr lang="uk-UA" dirty="0"/>
                        <a:t> бібліотека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51 421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6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Розбишівський</a:t>
                      </a:r>
                      <a:r>
                        <a:rPr lang="uk-UA" dirty="0"/>
                        <a:t> СБК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290 182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69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Розбишівська</a:t>
                      </a:r>
                      <a:r>
                        <a:rPr lang="uk-UA" dirty="0"/>
                        <a:t> бібліотека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53 343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119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Новоселівський клуб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103 990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460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Качанівський</a:t>
                      </a:r>
                      <a:r>
                        <a:rPr lang="uk-UA" dirty="0"/>
                        <a:t> клуб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186 633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68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Качанівська</a:t>
                      </a:r>
                      <a:r>
                        <a:rPr lang="uk-UA" dirty="0"/>
                        <a:t> бібліотека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66 903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1346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6619932" y="1412776"/>
            <a:ext cx="2593657" cy="3456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Віково-статева</a:t>
            </a:r>
            <a:r>
              <a:rPr lang="en-US" sz="3200" b="1" kern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піраміда</a:t>
            </a:r>
            <a:r>
              <a:rPr lang="en-US" sz="3200" b="1" kern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через</a:t>
            </a:r>
            <a:r>
              <a:rPr lang="en-US" sz="3200" b="1" kern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20 </a:t>
            </a:r>
            <a:r>
              <a:rPr lang="en-US" sz="3200" b="1" kern="12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років</a:t>
            </a:r>
            <a:endParaRPr lang="en-US" sz="32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361045" y="245695"/>
            <a:ext cx="1715478" cy="6437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563" y="664308"/>
            <a:ext cx="6061974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 descr="Зображення, що містить текст, знімок екрана, Шрифт, число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28" y="1595688"/>
            <a:ext cx="5706228" cy="373757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47951" y="3411145"/>
            <a:ext cx="171907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E59CC7-6304-2BB9-0688-6C515FAFBE44}"/>
              </a:ext>
            </a:extLst>
          </p:cNvPr>
          <p:cNvSpPr txBox="1"/>
          <p:nvPr/>
        </p:nvSpPr>
        <p:spPr>
          <a:xfrm>
            <a:off x="539552" y="4046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Загальна кількість населення в 2043 році становитиме орієнтовно 2280 осіб</a:t>
            </a:r>
            <a:endParaRPr lang="ru-RU" sz="2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343524"/>
              </p:ext>
            </p:extLst>
          </p:nvPr>
        </p:nvGraphicFramePr>
        <p:xfrm>
          <a:off x="0" y="811845"/>
          <a:ext cx="9143999" cy="604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6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808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Одноразова допомога при народженні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08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 допомога дітям з інвалідністю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08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 допомога на лікування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163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 допомога учасникам ЧАЕС, ВВВ, учасникам бойових дій в Афганістані, </a:t>
                      </a:r>
                      <a:r>
                        <a:rPr lang="uk-UA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Чехословакії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585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Грошова винагорода учасникам олімпіад та спортивних змагань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786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 допомога для дітей з інвалідністю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08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Одноразова допомога членам ДФТГ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718203"/>
                  </a:ext>
                </a:extLst>
              </a:tr>
              <a:tr h="650735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Допомога на оплату житлово комунальних послуг та батькам загиблого учасника АТО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975575"/>
                  </a:ext>
                </a:extLst>
              </a:tr>
              <a:tr h="486405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 допомога на поховання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453663"/>
                  </a:ext>
                </a:extLst>
              </a:tr>
              <a:tr h="486405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Допомога внутрішньо переміщеним особам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994189"/>
                  </a:ext>
                </a:extLst>
              </a:tr>
              <a:tr h="892844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Медичне обслуговування осіб, що постраждали в Чорнобильській катастрофі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4423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AC40FFA8-CDA2-4745-9D0A-854FC4DBE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877779-490E-4FF5-8A73-8D629AA9FC37}"/>
              </a:ext>
            </a:extLst>
          </p:cNvPr>
          <p:cNvSpPr/>
          <p:nvPr/>
        </p:nvSpPr>
        <p:spPr>
          <a:xfrm>
            <a:off x="574209" y="3940584"/>
            <a:ext cx="3486038" cy="240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kern="12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Центр надання соціальних послуг</a:t>
            </a:r>
            <a:endParaRPr lang="en-US" sz="3500" b="1" kern="1200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031F918-6C2A-4C3F-8785-651FF613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7999"/>
          </a:xfrm>
          <a:prstGeom prst="rect">
            <a:avLst/>
          </a:prstGeom>
          <a:ln>
            <a:noFill/>
          </a:ln>
          <a:effectLst>
            <a:outerShdw blurRad="228600" dist="190500" dir="7260000" sx="95000" sy="95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65EE4D-6652-4B0E-AE62-B5266BCB06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2" b="2"/>
          <a:stretch/>
        </p:blipFill>
        <p:spPr>
          <a:xfrm>
            <a:off x="20" y="-2"/>
            <a:ext cx="4571980" cy="34290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449FEE-8CCD-4E3B-B348-C36BA3BCB3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r="5129" b="2"/>
          <a:stretch/>
        </p:blipFill>
        <p:spPr>
          <a:xfrm flipH="1">
            <a:off x="4572000" y="-2"/>
            <a:ext cx="4572000" cy="3429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AE4BA-10D0-4F5F-B7B8-E276B2DDE6C5}"/>
              </a:ext>
            </a:extLst>
          </p:cNvPr>
          <p:cNvSpPr txBox="1"/>
          <p:nvPr/>
        </p:nvSpPr>
        <p:spPr>
          <a:xfrm>
            <a:off x="5102556" y="3886766"/>
            <a:ext cx="4041442" cy="2854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Заробітна</a:t>
            </a:r>
            <a:r>
              <a:rPr lang="en-US" sz="2400" dirty="0"/>
              <a:t> </a:t>
            </a:r>
            <a:r>
              <a:rPr lang="en-US" sz="2400" dirty="0" err="1"/>
              <a:t>плата</a:t>
            </a:r>
            <a:r>
              <a:rPr lang="en-US" sz="2400" dirty="0"/>
              <a:t> – 769 285 </a:t>
            </a:r>
            <a:r>
              <a:rPr lang="en-US" sz="2400" dirty="0" err="1"/>
              <a:t>грн</a:t>
            </a:r>
            <a:r>
              <a:rPr lang="en-US" sz="2400" dirty="0"/>
              <a:t>.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Предмети</a:t>
            </a:r>
            <a:r>
              <a:rPr lang="en-US" sz="2400" dirty="0"/>
              <a:t>, </a:t>
            </a:r>
            <a:r>
              <a:rPr lang="en-US" sz="2400" dirty="0" err="1"/>
              <a:t>матеріали</a:t>
            </a:r>
            <a:r>
              <a:rPr lang="en-US" sz="2400" dirty="0"/>
              <a:t>, </a:t>
            </a:r>
            <a:r>
              <a:rPr lang="en-US" sz="2400" dirty="0" err="1"/>
              <a:t>обладнання</a:t>
            </a:r>
            <a:r>
              <a:rPr lang="en-US" sz="2400" dirty="0"/>
              <a:t> </a:t>
            </a:r>
            <a:r>
              <a:rPr lang="en-US" sz="2400" dirty="0" err="1"/>
              <a:t>та</a:t>
            </a:r>
            <a:r>
              <a:rPr lang="en-US" sz="2400" dirty="0"/>
              <a:t> </a:t>
            </a:r>
            <a:r>
              <a:rPr lang="en-US" sz="2400" dirty="0" err="1"/>
              <a:t>інвентар</a:t>
            </a:r>
            <a:r>
              <a:rPr lang="en-US" sz="2400" dirty="0"/>
              <a:t> – 17 203 </a:t>
            </a:r>
            <a:r>
              <a:rPr lang="en-US" sz="2400" dirty="0" err="1"/>
              <a:t>грн</a:t>
            </a:r>
            <a:r>
              <a:rPr lang="en-US" sz="2400" dirty="0"/>
              <a:t>.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Оплата</a:t>
            </a:r>
            <a:r>
              <a:rPr lang="en-US" sz="2400" dirty="0"/>
              <a:t> </a:t>
            </a:r>
            <a:r>
              <a:rPr lang="en-US" sz="2400" dirty="0" err="1"/>
              <a:t>послуг</a:t>
            </a:r>
            <a:r>
              <a:rPr lang="en-US" sz="2400" dirty="0"/>
              <a:t> (</a:t>
            </a:r>
            <a:r>
              <a:rPr lang="en-US" sz="2400" dirty="0" err="1"/>
              <a:t>крім</a:t>
            </a:r>
            <a:r>
              <a:rPr lang="en-US" sz="2400" dirty="0"/>
              <a:t> </a:t>
            </a:r>
            <a:r>
              <a:rPr lang="en-US" sz="2400" dirty="0" err="1"/>
              <a:t>комунальних</a:t>
            </a:r>
            <a:r>
              <a:rPr lang="en-US" sz="2400" dirty="0"/>
              <a:t>) – 5 680 </a:t>
            </a:r>
            <a:r>
              <a:rPr lang="en-US" sz="2400" dirty="0" err="1"/>
              <a:t>грн</a:t>
            </a:r>
            <a:r>
              <a:rPr lang="en-US" sz="2400" dirty="0"/>
              <a:t>.</a:t>
            </a:r>
            <a:endParaRPr lang="uk-UA" sz="2400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Надання соціальних гарантій фізичним особам – 82 549 грн.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9955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user\Desktop\bus(2).jpg"/>
          <p:cNvPicPr>
            <a:picLocks noChangeAspect="1" noChangeArrowheads="1"/>
          </p:cNvPicPr>
          <p:nvPr/>
        </p:nvPicPr>
        <p:blipFill rotWithShape="1">
          <a:blip r:embed="rId2"/>
          <a:srcRect l="7817" r="15780"/>
          <a:stretch/>
        </p:blipFill>
        <p:spPr bwMode="auto">
          <a:xfrm>
            <a:off x="1891768" y="10"/>
            <a:ext cx="7252232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1749" y="1196752"/>
            <a:ext cx="2980038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Компенсаційні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виплати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пільговий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проїзд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автомобільним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транспортом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280,467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тис.грн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54" y="548680"/>
            <a:ext cx="90364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Петрівко-Роменська місцева пожежна охорона – 446,740 тис.грн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 підтримки підприємництва – 23,635 тис.грн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Дитяча музична школа – 314,848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 архів – 13,366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реабілітації дітей-інвалідів – 18, 284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КЗ «Гадяцький ЦПМСД» – 1 753,750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КЗ Гадяцький центр професійного розвитку педагогічних працівників  – 53,796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Гадяцький інклюзивно-ресурсний центр – 15,296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Гадяцька ЦРЛ – 276,371 тис. грн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Миргородській районній раді – 50,000 тис. грн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«Територіальна оборона» Миргородського району – 100,000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Управлінню Служби безпеки України – 100,000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Миргородській РВА – 150,000 тис. грн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 – 50,000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Пожежній охороні депо 6 (м. Гадяч) – 100,000 тис. грн.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8600" y="0"/>
            <a:ext cx="91726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Субвенції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3 466,086 тис. грн.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просто неба, небо, Наземний транспортний засіб, одежа&#10;&#10;Автоматично згенерований опис">
            <a:extLst>
              <a:ext uri="{FF2B5EF4-FFF2-40B4-BE49-F238E27FC236}">
                <a16:creationId xmlns:a16="http://schemas.microsoft.com/office/drawing/2014/main" id="{982F577B-301C-5B7E-4D52-FD6FD28E1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4" b="2399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17372-ECAF-D3C8-F010-FAEFEC0D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200" b="1">
                <a:solidFill>
                  <a:schemeClr val="tx1">
                    <a:lumMod val="85000"/>
                    <a:lumOff val="15000"/>
                  </a:schemeClr>
                </a:solidFill>
              </a:rPr>
              <a:t>Придбання автомобіля для Сергіївської АЗПСМ – 853,260 тис. грн.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646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-89353"/>
            <a:ext cx="4211960" cy="1938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Розвиток</a:t>
            </a:r>
            <a:r>
              <a:rPr lang="en-US" sz="31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інфраструктури</a:t>
            </a:r>
            <a:r>
              <a:rPr lang="en-US" sz="31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доріг</a:t>
            </a:r>
            <a:r>
              <a:rPr lang="en-US" sz="31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14 908 024 </a:t>
            </a:r>
            <a:r>
              <a:rPr lang="en-US" sz="31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грн</a:t>
            </a:r>
            <a:endParaRPr lang="en-US" sz="31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7153C-7406-4935-8DCA-2011C2C60A6F}"/>
              </a:ext>
            </a:extLst>
          </p:cNvPr>
          <p:cNvSpPr txBox="1"/>
          <p:nvPr/>
        </p:nvSpPr>
        <p:spPr>
          <a:xfrm>
            <a:off x="0" y="1556792"/>
            <a:ext cx="3923928" cy="530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Експлуатаційне</a:t>
            </a:r>
            <a:r>
              <a:rPr lang="en-US" sz="1600" b="1" dirty="0"/>
              <a:t> </a:t>
            </a:r>
            <a:r>
              <a:rPr lang="en-US" sz="1600" b="1" dirty="0" err="1"/>
              <a:t>утримання</a:t>
            </a:r>
            <a:r>
              <a:rPr lang="en-US" sz="1600" b="1" dirty="0"/>
              <a:t> </a:t>
            </a:r>
            <a:r>
              <a:rPr lang="en-US" sz="1600" b="1" dirty="0" err="1"/>
              <a:t>автомобільної</a:t>
            </a:r>
            <a:r>
              <a:rPr lang="en-US" sz="1600" b="1" dirty="0"/>
              <a:t> </a:t>
            </a:r>
            <a:r>
              <a:rPr lang="en-US" sz="1600" b="1" dirty="0" err="1"/>
              <a:t>дороги</a:t>
            </a:r>
            <a:r>
              <a:rPr lang="en-US" sz="1600" b="1" dirty="0"/>
              <a:t> С170205\</a:t>
            </a:r>
            <a:r>
              <a:rPr lang="en-US" sz="1600" b="1" dirty="0" err="1"/>
              <a:t>Розбишывка-Крамарщина</a:t>
            </a:r>
            <a:r>
              <a:rPr lang="en-US" sz="1600" b="1" dirty="0"/>
              <a:t>\</a:t>
            </a:r>
            <a:r>
              <a:rPr lang="en-US" sz="1600" b="1" dirty="0" err="1"/>
              <a:t>Веселе</a:t>
            </a:r>
            <a:r>
              <a:rPr lang="en-US" sz="1600" b="1" dirty="0"/>
              <a:t> – 500,000 </a:t>
            </a:r>
            <a:r>
              <a:rPr lang="en-US" sz="1600" b="1" dirty="0" err="1"/>
              <a:t>тис</a:t>
            </a:r>
            <a:r>
              <a:rPr lang="en-US" sz="1600" b="1" dirty="0"/>
              <a:t>. </a:t>
            </a:r>
            <a:r>
              <a:rPr lang="en-US" sz="1600" b="1" dirty="0" err="1"/>
              <a:t>грн</a:t>
            </a:r>
            <a:r>
              <a:rPr lang="en-US" sz="1600" b="1" dirty="0"/>
              <a:t>.</a:t>
            </a:r>
          </a:p>
          <a:p>
            <a:pPr marL="28575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Експлуатаційне</a:t>
            </a:r>
            <a:r>
              <a:rPr lang="en-US" sz="1600" b="1" dirty="0"/>
              <a:t> </a:t>
            </a:r>
            <a:r>
              <a:rPr lang="en-US" sz="1600" b="1" dirty="0" err="1"/>
              <a:t>утримання</a:t>
            </a:r>
            <a:r>
              <a:rPr lang="en-US" sz="1600" b="1" dirty="0"/>
              <a:t> </a:t>
            </a:r>
            <a:r>
              <a:rPr lang="en-US" sz="1600" b="1" dirty="0" err="1"/>
              <a:t>автомобільної</a:t>
            </a:r>
            <a:r>
              <a:rPr lang="en-US" sz="1600" b="1" dirty="0"/>
              <a:t> </a:t>
            </a:r>
            <a:r>
              <a:rPr lang="en-US" sz="1600" b="1" dirty="0" err="1"/>
              <a:t>дороги</a:t>
            </a:r>
            <a:r>
              <a:rPr lang="en-US" sz="1600" b="1" dirty="0"/>
              <a:t> с170206 </a:t>
            </a:r>
            <a:r>
              <a:rPr lang="en-US" sz="1600" b="1" dirty="0" err="1"/>
              <a:t>Лободине</a:t>
            </a:r>
            <a:r>
              <a:rPr lang="en-US" sz="1600" b="1" dirty="0"/>
              <a:t> – </a:t>
            </a:r>
            <a:r>
              <a:rPr lang="en-US" sz="1600" b="1" dirty="0" err="1"/>
              <a:t>Осняги</a:t>
            </a:r>
            <a:r>
              <a:rPr lang="en-US" sz="1600" b="1" dirty="0"/>
              <a:t> – </a:t>
            </a:r>
            <a:r>
              <a:rPr lang="en-US" sz="1600" b="1" dirty="0" err="1"/>
              <a:t>Харківці</a:t>
            </a:r>
            <a:r>
              <a:rPr lang="en-US" sz="1600" b="1" dirty="0"/>
              <a:t> – 500,000 </a:t>
            </a:r>
            <a:r>
              <a:rPr lang="en-US" sz="1600" b="1" dirty="0" err="1"/>
              <a:t>тис</a:t>
            </a:r>
            <a:r>
              <a:rPr lang="en-US" sz="1600" b="1" dirty="0"/>
              <a:t>. </a:t>
            </a:r>
            <a:r>
              <a:rPr lang="en-US" sz="1600" b="1" dirty="0" err="1"/>
              <a:t>грн</a:t>
            </a:r>
            <a:r>
              <a:rPr lang="en-US" sz="1600" b="1" dirty="0"/>
              <a:t>.</a:t>
            </a:r>
          </a:p>
          <a:p>
            <a:pPr marL="28575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Експлуатаційне</a:t>
            </a:r>
            <a:r>
              <a:rPr lang="en-US" sz="1600" b="1" dirty="0"/>
              <a:t> </a:t>
            </a:r>
            <a:r>
              <a:rPr lang="en-US" sz="1600" b="1" dirty="0" err="1"/>
              <a:t>утримання</a:t>
            </a:r>
            <a:r>
              <a:rPr lang="en-US" sz="1600" b="1" dirty="0"/>
              <a:t> </a:t>
            </a:r>
            <a:r>
              <a:rPr lang="en-US" sz="1600" b="1" dirty="0" err="1"/>
              <a:t>автомобільної</a:t>
            </a:r>
            <a:r>
              <a:rPr lang="en-US" sz="1600" b="1" dirty="0"/>
              <a:t> </a:t>
            </a:r>
            <a:r>
              <a:rPr lang="en-US" sz="1600" b="1" dirty="0" err="1"/>
              <a:t>дороги</a:t>
            </a:r>
            <a:r>
              <a:rPr lang="en-US" sz="1600" b="1" dirty="0"/>
              <a:t> О 1702016 </a:t>
            </a:r>
            <a:r>
              <a:rPr lang="en-US" sz="1600" b="1" dirty="0" err="1"/>
              <a:t>межа</a:t>
            </a:r>
            <a:r>
              <a:rPr lang="en-US" sz="1600" b="1" dirty="0"/>
              <a:t> </a:t>
            </a:r>
            <a:r>
              <a:rPr lang="en-US" sz="1600" b="1" dirty="0" err="1"/>
              <a:t>області</a:t>
            </a:r>
            <a:r>
              <a:rPr lang="en-US" sz="1600" b="1" dirty="0"/>
              <a:t> – </a:t>
            </a:r>
            <a:r>
              <a:rPr lang="en-US" sz="1600" b="1" dirty="0" err="1"/>
              <a:t>Розбишівка</a:t>
            </a:r>
            <a:r>
              <a:rPr lang="en-US" sz="1600" b="1" dirty="0"/>
              <a:t> - /Т-17-05/ – 6 000,000 </a:t>
            </a:r>
            <a:r>
              <a:rPr lang="en-US" sz="1600" b="1" dirty="0" err="1"/>
              <a:t>тис</a:t>
            </a:r>
            <a:r>
              <a:rPr lang="en-US" sz="1600" b="1" dirty="0"/>
              <a:t>. </a:t>
            </a:r>
            <a:r>
              <a:rPr lang="en-US" sz="1600" b="1" dirty="0" err="1"/>
              <a:t>грн</a:t>
            </a:r>
            <a:r>
              <a:rPr lang="en-US" sz="1600" b="1" dirty="0"/>
              <a:t>.</a:t>
            </a:r>
          </a:p>
          <a:p>
            <a:pPr marL="28575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Експлуатаційне</a:t>
            </a:r>
            <a:r>
              <a:rPr lang="en-US" sz="1600" b="1" dirty="0"/>
              <a:t> </a:t>
            </a:r>
            <a:r>
              <a:rPr lang="en-US" sz="1600" b="1" dirty="0" err="1"/>
              <a:t>утримання</a:t>
            </a:r>
            <a:r>
              <a:rPr lang="en-US" sz="1600" b="1" dirty="0"/>
              <a:t> </a:t>
            </a:r>
            <a:r>
              <a:rPr lang="en-US" sz="1600" b="1" dirty="0" err="1"/>
              <a:t>автомобільної</a:t>
            </a:r>
            <a:r>
              <a:rPr lang="en-US" sz="1600" b="1" dirty="0"/>
              <a:t> </a:t>
            </a:r>
            <a:r>
              <a:rPr lang="en-US" sz="1600" b="1" dirty="0" err="1"/>
              <a:t>дороги</a:t>
            </a:r>
            <a:r>
              <a:rPr lang="en-US" sz="1600" b="1" dirty="0"/>
              <a:t> О 1702030 с. </a:t>
            </a:r>
            <a:r>
              <a:rPr lang="en-US" sz="1600" b="1" dirty="0" err="1"/>
              <a:t>Сергіївка</a:t>
            </a:r>
            <a:r>
              <a:rPr lang="en-US" sz="1600" b="1" dirty="0"/>
              <a:t> – </a:t>
            </a:r>
            <a:r>
              <a:rPr lang="en-US" sz="1600" b="1" dirty="0" err="1"/>
              <a:t>Петрівка-Роменська</a:t>
            </a:r>
            <a:r>
              <a:rPr lang="en-US" sz="1600" b="1" dirty="0"/>
              <a:t> – </a:t>
            </a:r>
            <a:r>
              <a:rPr lang="en-US" sz="1600" b="1" dirty="0" err="1"/>
              <a:t>Комишня</a:t>
            </a:r>
            <a:r>
              <a:rPr lang="en-US" sz="1600" b="1" dirty="0"/>
              <a:t> – 3 500,000 </a:t>
            </a:r>
            <a:r>
              <a:rPr lang="en-US" sz="1600" b="1" dirty="0" err="1"/>
              <a:t>тис</a:t>
            </a:r>
            <a:r>
              <a:rPr lang="en-US" sz="1600" b="1" dirty="0"/>
              <a:t>. </a:t>
            </a:r>
            <a:r>
              <a:rPr lang="en-US" sz="1600" b="1" dirty="0" err="1"/>
              <a:t>грн</a:t>
            </a:r>
            <a:r>
              <a:rPr lang="en-US" sz="1600" b="1" dirty="0"/>
              <a:t>.</a:t>
            </a:r>
          </a:p>
          <a:p>
            <a:pPr marL="28575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Експлуатаційне</a:t>
            </a:r>
            <a:r>
              <a:rPr lang="en-US" sz="1600" b="1" dirty="0"/>
              <a:t> </a:t>
            </a:r>
            <a:r>
              <a:rPr lang="en-US" sz="1600" b="1" dirty="0" err="1"/>
              <a:t>утримання</a:t>
            </a:r>
            <a:r>
              <a:rPr lang="en-US" sz="1600" b="1" dirty="0"/>
              <a:t> </a:t>
            </a:r>
            <a:r>
              <a:rPr lang="en-US" sz="1600" b="1" dirty="0" err="1"/>
              <a:t>автомобільної</a:t>
            </a:r>
            <a:r>
              <a:rPr lang="en-US" sz="1600" b="1" dirty="0"/>
              <a:t> </a:t>
            </a:r>
            <a:r>
              <a:rPr lang="en-US" sz="1600" b="1" dirty="0" err="1"/>
              <a:t>дороги</a:t>
            </a:r>
            <a:r>
              <a:rPr lang="en-US" sz="1600" b="1" dirty="0"/>
              <a:t> С171217 </a:t>
            </a:r>
            <a:r>
              <a:rPr lang="en-US" sz="1600" b="1" dirty="0" err="1"/>
              <a:t>Погарщина</a:t>
            </a:r>
            <a:r>
              <a:rPr lang="en-US" sz="1600" b="1" dirty="0"/>
              <a:t> – </a:t>
            </a:r>
            <a:r>
              <a:rPr lang="en-US" sz="1600" b="1" dirty="0" err="1"/>
              <a:t>Качанове</a:t>
            </a:r>
            <a:r>
              <a:rPr lang="en-US" sz="1600" b="1" dirty="0"/>
              <a:t> – </a:t>
            </a:r>
            <a:r>
              <a:rPr lang="en-US" sz="1600" b="1" dirty="0" err="1"/>
              <a:t>ст</a:t>
            </a:r>
            <a:r>
              <a:rPr lang="en-US" sz="1600" b="1" dirty="0"/>
              <a:t>. </a:t>
            </a:r>
            <a:r>
              <a:rPr lang="en-US" sz="1600" b="1" dirty="0" err="1"/>
              <a:t>Венеславівка</a:t>
            </a:r>
            <a:r>
              <a:rPr lang="en-US" sz="1600" b="1" dirty="0"/>
              <a:t> – 4 000,000 </a:t>
            </a:r>
            <a:r>
              <a:rPr lang="en-US" sz="1600" b="1" dirty="0" err="1"/>
              <a:t>тис</a:t>
            </a:r>
            <a:r>
              <a:rPr lang="en-US" sz="1600" b="1" dirty="0"/>
              <a:t>. </a:t>
            </a:r>
            <a:r>
              <a:rPr lang="en-US" sz="1600" b="1" dirty="0" err="1"/>
              <a:t>грн</a:t>
            </a:r>
            <a:r>
              <a:rPr lang="en-US" sz="1600" b="1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9" name="Рисунок 8" descr="Зображення, що містить просто неба, дорога, дерево, небо&#10;&#10;Автоматично згенерований опис">
            <a:extLst>
              <a:ext uri="{FF2B5EF4-FFF2-40B4-BE49-F238E27FC236}">
                <a16:creationId xmlns:a16="http://schemas.microsoft.com/office/drawing/2014/main" id="{C03DF36D-CDC5-7E48-BC4E-12EEC1037D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r="-1" b="42546"/>
          <a:stretch/>
        </p:blipFill>
        <p:spPr>
          <a:xfrm>
            <a:off x="3678237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Рисунок 4" descr="Зображення, що містить просто неба, небо, хмара, дерево&#10;&#10;Автоматично згенерований опис">
            <a:extLst>
              <a:ext uri="{FF2B5EF4-FFF2-40B4-BE49-F238E27FC236}">
                <a16:creationId xmlns:a16="http://schemas.microsoft.com/office/drawing/2014/main" id="{90934E2B-E4AB-0E18-EA4D-C4F23F4BA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6" b="35480"/>
          <a:stretch/>
        </p:blipFill>
        <p:spPr>
          <a:xfrm>
            <a:off x="3545046" y="3802961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220072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Поточний</a:t>
            </a:r>
            <a:r>
              <a:rPr lang="en-US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ремонт</a:t>
            </a:r>
            <a:r>
              <a:rPr lang="en-US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доріг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286" y="1700808"/>
            <a:ext cx="4674197" cy="5157192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 algn="ctr" defTabSz="9144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sz="2400" b="1" dirty="0" err="1"/>
              <a:t>Поточний</a:t>
            </a:r>
            <a:r>
              <a:rPr lang="en-US" sz="2400" b="1" dirty="0"/>
              <a:t> </a:t>
            </a:r>
            <a:r>
              <a:rPr lang="en-US" sz="2400" b="1" dirty="0" err="1"/>
              <a:t>ремонт</a:t>
            </a:r>
            <a:r>
              <a:rPr lang="en-US" sz="2400" b="1" dirty="0"/>
              <a:t> </a:t>
            </a:r>
            <a:r>
              <a:rPr lang="en-US" sz="2400" b="1" dirty="0" err="1"/>
              <a:t>дороги</a:t>
            </a:r>
            <a:r>
              <a:rPr lang="en-US" sz="2400" b="1" dirty="0"/>
              <a:t> </a:t>
            </a:r>
            <a:r>
              <a:rPr lang="uk-UA" sz="2400" b="1" dirty="0"/>
              <a:t>в с. Новоселівка </a:t>
            </a:r>
            <a:r>
              <a:rPr lang="en-US" sz="2400" b="1" dirty="0" err="1"/>
              <a:t>пров</a:t>
            </a:r>
            <a:r>
              <a:rPr lang="en-US" sz="2400" b="1" dirty="0"/>
              <a:t>. </a:t>
            </a:r>
            <a:r>
              <a:rPr lang="en-US" sz="2400" b="1" dirty="0" err="1"/>
              <a:t>Роміна</a:t>
            </a:r>
            <a:r>
              <a:rPr lang="en-US" sz="2400" b="1" dirty="0"/>
              <a:t> – 109,773 </a:t>
            </a:r>
            <a:r>
              <a:rPr lang="en-US" sz="2400" b="1" dirty="0" err="1"/>
              <a:t>тис</a:t>
            </a:r>
            <a:r>
              <a:rPr lang="en-US" sz="2400" b="1" dirty="0"/>
              <a:t>. </a:t>
            </a:r>
            <a:r>
              <a:rPr lang="en-US" sz="2400" b="1" dirty="0" err="1"/>
              <a:t>грн</a:t>
            </a:r>
            <a:r>
              <a:rPr lang="en-US" sz="2400" b="1" dirty="0"/>
              <a:t>.</a:t>
            </a:r>
          </a:p>
          <a:p>
            <a:pPr lvl="0" indent="-228600" algn="ctr" defTabSz="9144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sz="2400" b="1" dirty="0" err="1"/>
              <a:t>Поточний</a:t>
            </a:r>
            <a:r>
              <a:rPr lang="en-US" sz="2400" b="1" dirty="0"/>
              <a:t> </a:t>
            </a:r>
            <a:r>
              <a:rPr lang="en-US" sz="2400" b="1" dirty="0" err="1"/>
              <a:t>ремонт</a:t>
            </a:r>
            <a:r>
              <a:rPr lang="en-US" sz="2400" b="1" dirty="0"/>
              <a:t> </a:t>
            </a:r>
            <a:r>
              <a:rPr lang="en-US" sz="2400" b="1" dirty="0" err="1"/>
              <a:t>дороги</a:t>
            </a:r>
            <a:r>
              <a:rPr lang="en-US" sz="2400" b="1" dirty="0"/>
              <a:t> </a:t>
            </a:r>
            <a:r>
              <a:rPr lang="uk-UA" sz="2400" b="1" dirty="0"/>
              <a:t>в с. Новоселівка </a:t>
            </a:r>
            <a:r>
              <a:rPr lang="en-US" sz="2400" b="1" dirty="0" err="1"/>
              <a:t>вул</a:t>
            </a:r>
            <a:r>
              <a:rPr lang="en-US" sz="2400" b="1" dirty="0"/>
              <a:t>. </a:t>
            </a:r>
            <a:r>
              <a:rPr lang="en-US" sz="2400" b="1" dirty="0" err="1"/>
              <a:t>Роміна</a:t>
            </a:r>
            <a:r>
              <a:rPr lang="en-US" sz="2400" b="1" dirty="0"/>
              <a:t> – 198,965 </a:t>
            </a:r>
            <a:r>
              <a:rPr lang="en-US" sz="2400" b="1" dirty="0" err="1"/>
              <a:t>тис</a:t>
            </a:r>
            <a:r>
              <a:rPr lang="en-US" sz="2400" b="1" dirty="0"/>
              <a:t>. </a:t>
            </a:r>
            <a:r>
              <a:rPr lang="en-US" sz="2400" b="1" dirty="0" err="1"/>
              <a:t>грн</a:t>
            </a:r>
            <a:r>
              <a:rPr lang="en-US" sz="2400" b="1" dirty="0"/>
              <a:t>.</a:t>
            </a:r>
          </a:p>
          <a:p>
            <a:pPr lvl="0" indent="-228600" algn="ctr" defTabSz="9144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sz="2400" b="1" dirty="0" err="1"/>
              <a:t>Послуги</a:t>
            </a:r>
            <a:r>
              <a:rPr lang="en-US" sz="2400" b="1" dirty="0"/>
              <a:t> з </a:t>
            </a:r>
            <a:r>
              <a:rPr lang="en-US" sz="2400" b="1" dirty="0" err="1"/>
              <a:t>виготовлення</a:t>
            </a:r>
            <a:r>
              <a:rPr lang="en-US" sz="2400" b="1" dirty="0"/>
              <a:t> </a:t>
            </a:r>
            <a:r>
              <a:rPr lang="en-US" sz="2400" b="1" dirty="0" err="1"/>
              <a:t>кошторисної</a:t>
            </a:r>
            <a:r>
              <a:rPr lang="en-US" sz="2400" b="1" dirty="0"/>
              <a:t> </a:t>
            </a:r>
            <a:r>
              <a:rPr lang="en-US" sz="2400" b="1" dirty="0" err="1"/>
              <a:t>документації</a:t>
            </a:r>
            <a:r>
              <a:rPr lang="en-US" sz="2400" b="1" dirty="0"/>
              <a:t> – 99,287 </a:t>
            </a:r>
            <a:r>
              <a:rPr lang="en-US" sz="2400" b="1" dirty="0" err="1"/>
              <a:t>тис</a:t>
            </a:r>
            <a:r>
              <a:rPr lang="en-US" sz="2400" b="1" dirty="0"/>
              <a:t>. </a:t>
            </a:r>
            <a:r>
              <a:rPr lang="en-US" sz="2400" b="1" dirty="0" err="1"/>
              <a:t>грн</a:t>
            </a:r>
            <a:r>
              <a:rPr lang="en-US" sz="2400" b="1" dirty="0"/>
              <a:t>. (</a:t>
            </a:r>
            <a:r>
              <a:rPr lang="en-US" sz="2400" b="1" dirty="0" err="1"/>
              <a:t>вул</a:t>
            </a:r>
            <a:r>
              <a:rPr lang="en-US" sz="2400" b="1" dirty="0"/>
              <a:t>. </a:t>
            </a:r>
            <a:r>
              <a:rPr lang="en-US" sz="2400" b="1" dirty="0" err="1"/>
              <a:t>Гадяцька</a:t>
            </a:r>
            <a:r>
              <a:rPr lang="en-US" sz="2400" b="1" dirty="0"/>
              <a:t> </a:t>
            </a:r>
            <a:r>
              <a:rPr lang="en-US" sz="2400" b="1" dirty="0" err="1"/>
              <a:t>та</a:t>
            </a:r>
            <a:r>
              <a:rPr lang="en-US" sz="2400" b="1" dirty="0"/>
              <a:t> </a:t>
            </a:r>
            <a:r>
              <a:rPr lang="en-US" sz="2400" b="1" dirty="0" err="1"/>
              <a:t>вул</a:t>
            </a:r>
            <a:r>
              <a:rPr lang="en-US" sz="2400" b="1" dirty="0"/>
              <a:t>. </a:t>
            </a:r>
            <a:r>
              <a:rPr lang="en-US" sz="2400" b="1" dirty="0" err="1"/>
              <a:t>Центральна</a:t>
            </a:r>
            <a:r>
              <a:rPr lang="en-US" sz="2400" b="1" dirty="0"/>
              <a:t> в с. </a:t>
            </a:r>
            <a:r>
              <a:rPr lang="en-US" sz="2400" b="1" dirty="0" err="1"/>
              <a:t>Качанове</a:t>
            </a:r>
            <a:r>
              <a:rPr lang="en-US" sz="2400" b="1" dirty="0"/>
              <a:t>, </a:t>
            </a:r>
            <a:r>
              <a:rPr lang="en-US" sz="2400" b="1" dirty="0" err="1"/>
              <a:t>вул</a:t>
            </a:r>
            <a:r>
              <a:rPr lang="en-US" sz="2400" b="1" dirty="0"/>
              <a:t>. </a:t>
            </a:r>
            <a:r>
              <a:rPr lang="en-US" sz="2400" b="1" dirty="0" err="1"/>
              <a:t>Перемоги</a:t>
            </a:r>
            <a:r>
              <a:rPr lang="en-US" sz="2400" b="1" dirty="0"/>
              <a:t> в с. </a:t>
            </a:r>
            <a:r>
              <a:rPr lang="en-US" sz="2400" b="1" dirty="0" err="1"/>
              <a:t>Сергіївка</a:t>
            </a:r>
            <a:r>
              <a:rPr lang="en-US" sz="2400" b="1" dirty="0"/>
              <a:t>, </a:t>
            </a:r>
            <a:r>
              <a:rPr lang="en-US" sz="2400" b="1" dirty="0" err="1"/>
              <a:t>вул</a:t>
            </a:r>
            <a:r>
              <a:rPr lang="en-US" sz="2400" b="1" dirty="0"/>
              <a:t>. </a:t>
            </a:r>
            <a:r>
              <a:rPr lang="en-US" sz="2400" b="1" dirty="0" err="1"/>
              <a:t>Лохвицька</a:t>
            </a:r>
            <a:r>
              <a:rPr lang="en-US" sz="2400" b="1" dirty="0"/>
              <a:t> </a:t>
            </a:r>
            <a:r>
              <a:rPr lang="en-US" sz="2400" b="1" dirty="0" err="1"/>
              <a:t>та</a:t>
            </a:r>
            <a:r>
              <a:rPr lang="en-US" sz="2400" b="1" dirty="0"/>
              <a:t> </a:t>
            </a:r>
            <a:r>
              <a:rPr lang="en-US" sz="2400" b="1" dirty="0" err="1"/>
              <a:t>вул</a:t>
            </a:r>
            <a:r>
              <a:rPr lang="en-US" sz="2400" b="1" dirty="0"/>
              <a:t>. </a:t>
            </a:r>
            <a:r>
              <a:rPr lang="en-US" sz="2400" b="1" dirty="0" err="1"/>
              <a:t>Сумська</a:t>
            </a:r>
            <a:r>
              <a:rPr lang="en-US" sz="2400" b="1" dirty="0"/>
              <a:t> в с. </a:t>
            </a:r>
            <a:r>
              <a:rPr lang="en-US" sz="2400" b="1" dirty="0" err="1"/>
              <a:t>Розбишівка</a:t>
            </a:r>
            <a:r>
              <a:rPr lang="en-US" sz="2400" b="1" dirty="0"/>
              <a:t>.</a:t>
            </a:r>
          </a:p>
        </p:txBody>
      </p:sp>
      <p:pic>
        <p:nvPicPr>
          <p:cNvPr id="7" name="Рисунок 6" descr="Зображення, що містить просто неба, небо, дорога, трава&#10;&#10;Автоматично згенерований опис">
            <a:extLst>
              <a:ext uri="{FF2B5EF4-FFF2-40B4-BE49-F238E27FC236}">
                <a16:creationId xmlns:a16="http://schemas.microsoft.com/office/drawing/2014/main" id="{C01171E5-5812-2683-71A6-3E9E95EF4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r="695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96" y="795132"/>
            <a:ext cx="9127204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Благоустрій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3 053,471 тис. грн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1FE27A3-A142-4F72-9459-5DF3DF8E5283}"/>
              </a:ext>
            </a:extLst>
          </p:cNvPr>
          <p:cNvSpPr/>
          <p:nvPr/>
        </p:nvSpPr>
        <p:spPr>
          <a:xfrm>
            <a:off x="16796" y="12566"/>
            <a:ext cx="9127204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Водопостачання – 659,427 тис. грн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Зображення, що містить просто неба, небо, хмара, дорога&#10;&#10;Автоматично згенерований опис">
            <a:extLst>
              <a:ext uri="{FF2B5EF4-FFF2-40B4-BE49-F238E27FC236}">
                <a16:creationId xmlns:a16="http://schemas.microsoft.com/office/drawing/2014/main" id="{BDC28A77-3F52-BE80-EB94-391D74D2CC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72" y="1594613"/>
            <a:ext cx="3420152" cy="4560203"/>
          </a:xfrm>
          <a:prstGeom prst="rect">
            <a:avLst/>
          </a:prstGeom>
        </p:spPr>
      </p:pic>
      <p:graphicFrame>
        <p:nvGraphicFramePr>
          <p:cNvPr id="13" name="TextBox 3">
            <a:extLst>
              <a:ext uri="{FF2B5EF4-FFF2-40B4-BE49-F238E27FC236}">
                <a16:creationId xmlns:a16="http://schemas.microsoft.com/office/drawing/2014/main" id="{A0DF1AB1-2584-1337-CE15-157876CA3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435533"/>
              </p:ext>
            </p:extLst>
          </p:nvPr>
        </p:nvGraphicFramePr>
        <p:xfrm>
          <a:off x="-1754" y="1441463"/>
          <a:ext cx="5437850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3771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700808"/>
            <a:ext cx="4824535" cy="3240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kern="12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Дякую</a:t>
            </a:r>
            <a:r>
              <a:rPr lang="en-US" sz="8800" b="1" kern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8800" b="1" kern="12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</a:t>
            </a:r>
            <a:r>
              <a:rPr lang="en-US" sz="8800" b="1" kern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8800" b="1" kern="12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увагу</a:t>
            </a:r>
            <a:r>
              <a:rPr lang="en-US" sz="8800" b="1" kern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352" y="2415145"/>
            <a:ext cx="3106320" cy="294210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5977"/>
            <a:ext cx="467900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0759" y="3752849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Депутатський корпус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Сергіївської сільської ради</a:t>
            </a:r>
          </a:p>
        </p:txBody>
      </p:sp>
      <p:pic>
        <p:nvPicPr>
          <p:cNvPr id="3074" name="Picture 2" descr="D:\фото камера\IMG_07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6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48105C-A0BA-307F-7E14-8C6F03EB0B58}"/>
              </a:ext>
            </a:extLst>
          </p:cNvPr>
          <p:cNvSpPr txBox="1"/>
          <p:nvPr/>
        </p:nvSpPr>
        <p:spPr>
          <a:xfrm>
            <a:off x="3167986" y="3752850"/>
            <a:ext cx="561406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Депутатів</a:t>
            </a:r>
            <a:r>
              <a:rPr lang="en-US" sz="3600" dirty="0"/>
              <a:t> – 22;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Проведено</a:t>
            </a:r>
            <a:r>
              <a:rPr lang="en-US" sz="3600" dirty="0"/>
              <a:t> </a:t>
            </a:r>
            <a:r>
              <a:rPr lang="en-US" sz="3600" dirty="0" err="1"/>
              <a:t>сесій</a:t>
            </a:r>
            <a:r>
              <a:rPr lang="en-US" sz="3600" dirty="0"/>
              <a:t> - </a:t>
            </a:r>
            <a:r>
              <a:rPr lang="uk-UA" sz="3600" dirty="0"/>
              <a:t>5</a:t>
            </a:r>
            <a:r>
              <a:rPr lang="en-US" sz="3600" dirty="0"/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Прийнято</a:t>
            </a:r>
            <a:r>
              <a:rPr lang="en-US" sz="3600" dirty="0"/>
              <a:t> </a:t>
            </a:r>
            <a:r>
              <a:rPr lang="en-US" sz="3600" dirty="0" err="1"/>
              <a:t>рішень</a:t>
            </a:r>
            <a:r>
              <a:rPr lang="en-US" sz="3600" dirty="0"/>
              <a:t> - </a:t>
            </a:r>
            <a:r>
              <a:rPr lang="uk-UA" sz="3600" dirty="0"/>
              <a:t>137</a:t>
            </a:r>
            <a:r>
              <a:rPr lang="en-US" sz="40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Виконавчий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комітет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Сергіївської </a:t>
            </a:r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сільської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ради</a:t>
            </a: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251520" y="1754326"/>
            <a:ext cx="8892480" cy="252028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988840"/>
            <a:ext cx="194421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членів виконкому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272" y="2024844"/>
            <a:ext cx="194421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засідань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8104" y="2037329"/>
            <a:ext cx="194421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рішення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8121" y="4979139"/>
            <a:ext cx="334782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1891" y="4437112"/>
            <a:ext cx="2520280" cy="15082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відділів</a:t>
            </a:r>
          </a:p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сектор</a:t>
            </a:r>
          </a:p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ЦНАП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31661" y="4979139"/>
            <a:ext cx="334782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64281" y="4467944"/>
            <a:ext cx="2520280" cy="15082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працівника (працює 2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845941" y="5445224"/>
            <a:ext cx="13857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73202" y="639520"/>
            <a:ext cx="257175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Кадрова робота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70D42-6EB5-1BF1-0D06-BE4E7E3D8D86}"/>
              </a:ext>
            </a:extLst>
          </p:cNvPr>
          <p:cNvSpPr txBox="1"/>
          <p:nvPr/>
        </p:nvSpPr>
        <p:spPr>
          <a:xfrm>
            <a:off x="107504" y="2807208"/>
            <a:ext cx="3383218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Прийнято</a:t>
            </a:r>
            <a:r>
              <a:rPr lang="en-US" sz="2800" b="1" dirty="0"/>
              <a:t> </a:t>
            </a:r>
            <a:r>
              <a:rPr lang="en-US" sz="2800" b="1" dirty="0" err="1"/>
              <a:t>розпоряджень</a:t>
            </a:r>
            <a:r>
              <a:rPr lang="en-US" sz="2800" b="1" dirty="0"/>
              <a:t> </a:t>
            </a:r>
            <a:r>
              <a:rPr lang="en-US" sz="2800" b="1" dirty="0" err="1"/>
              <a:t>сільського</a:t>
            </a:r>
            <a:r>
              <a:rPr lang="en-US" sz="2800" b="1" dirty="0"/>
              <a:t> </a:t>
            </a:r>
            <a:r>
              <a:rPr lang="en-US" sz="2800" b="1" dirty="0" err="1"/>
              <a:t>голови</a:t>
            </a:r>
            <a:r>
              <a:rPr lang="en-US" sz="2800" b="1" dirty="0"/>
              <a:t> – 191;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Проведено</a:t>
            </a:r>
            <a:r>
              <a:rPr lang="en-US" sz="2800" b="1" dirty="0"/>
              <a:t> </a:t>
            </a:r>
            <a:r>
              <a:rPr lang="en-US" sz="2800" b="1" dirty="0" err="1"/>
              <a:t>консультацій</a:t>
            </a:r>
            <a:r>
              <a:rPr lang="en-US" sz="2800" b="1" dirty="0"/>
              <a:t>, </a:t>
            </a:r>
            <a:r>
              <a:rPr lang="en-US" sz="2800" b="1" dirty="0" err="1"/>
              <a:t>щодо</a:t>
            </a:r>
            <a:r>
              <a:rPr lang="en-US" sz="2800" b="1" dirty="0"/>
              <a:t> </a:t>
            </a:r>
            <a:r>
              <a:rPr lang="en-US" sz="2800" b="1" dirty="0" err="1"/>
              <a:t>заповнення</a:t>
            </a:r>
            <a:r>
              <a:rPr lang="en-US" sz="2800" b="1" dirty="0"/>
              <a:t> </a:t>
            </a:r>
            <a:r>
              <a:rPr lang="en-US" sz="2800" b="1" dirty="0" err="1"/>
              <a:t>електронних</a:t>
            </a:r>
            <a:r>
              <a:rPr lang="en-US" sz="2800" b="1" dirty="0"/>
              <a:t> </a:t>
            </a:r>
            <a:r>
              <a:rPr lang="en-US" sz="2800" b="1" dirty="0" err="1"/>
              <a:t>декларацій</a:t>
            </a:r>
            <a:r>
              <a:rPr lang="en-US" sz="2800" b="1" dirty="0"/>
              <a:t> – 4.</a:t>
            </a:r>
          </a:p>
        </p:txBody>
      </p:sp>
      <p:pic>
        <p:nvPicPr>
          <p:cNvPr id="17" name="Рисунок 16" descr="Зображення, що містить картинки, Графіка, дизайн, мультфільм&#10;&#10;Автоматично згенерований опис">
            <a:extLst>
              <a:ext uri="{FF2B5EF4-FFF2-40B4-BE49-F238E27FC236}">
                <a16:creationId xmlns:a16="http://schemas.microsoft.com/office/drawing/2014/main" id="{E1586C63-8310-BC25-9951-A349DAE5F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22" y="840105"/>
            <a:ext cx="5177790" cy="5177790"/>
          </a:xfrm>
          <a:prstGeom prst="rect">
            <a:avLst/>
          </a:prstGeom>
        </p:spPr>
      </p:pic>
      <p:pic>
        <p:nvPicPr>
          <p:cNvPr id="6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75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-16642"/>
            <a:ext cx="2866642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Діяльність</a:t>
            </a:r>
            <a:r>
              <a:rPr 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ЦНАП</a:t>
            </a:r>
            <a:endParaRPr lang="en-US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3D91DD69-AE90-1D23-7FEB-3441B6EC3CE5}"/>
              </a:ext>
            </a:extLst>
          </p:cNvPr>
          <p:cNvSpPr txBox="1"/>
          <p:nvPr/>
        </p:nvSpPr>
        <p:spPr>
          <a:xfrm>
            <a:off x="5796136" y="1484784"/>
            <a:ext cx="3225286" cy="537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Загальна</a:t>
            </a:r>
            <a:r>
              <a:rPr lang="en-US" b="1" dirty="0"/>
              <a:t> </a:t>
            </a:r>
            <a:r>
              <a:rPr lang="en-US" b="1" dirty="0" err="1"/>
              <a:t>кількість</a:t>
            </a:r>
            <a:r>
              <a:rPr lang="en-US" b="1" dirty="0"/>
              <a:t> </a:t>
            </a:r>
            <a:r>
              <a:rPr lang="en-US" b="1" dirty="0" err="1"/>
              <a:t>адміністративних</a:t>
            </a:r>
            <a:r>
              <a:rPr lang="en-US" b="1" dirty="0"/>
              <a:t> </a:t>
            </a:r>
            <a:r>
              <a:rPr lang="en-US" b="1" dirty="0" err="1"/>
              <a:t>послуг</a:t>
            </a:r>
            <a:r>
              <a:rPr lang="en-US" b="1" dirty="0"/>
              <a:t> – 175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Кількість</a:t>
            </a:r>
            <a:r>
              <a:rPr lang="en-US" b="1" dirty="0"/>
              <a:t> </a:t>
            </a:r>
            <a:r>
              <a:rPr lang="en-US" b="1" dirty="0" err="1"/>
              <a:t>наданих</a:t>
            </a:r>
            <a:r>
              <a:rPr lang="en-US" b="1" dirty="0"/>
              <a:t> </a:t>
            </a:r>
            <a:r>
              <a:rPr lang="en-US" b="1" dirty="0" err="1"/>
              <a:t>послуг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перше</a:t>
            </a:r>
            <a:r>
              <a:rPr lang="en-US" b="1" dirty="0"/>
              <a:t> </a:t>
            </a:r>
            <a:r>
              <a:rPr lang="en-US" b="1" dirty="0" err="1"/>
              <a:t>півріччя</a:t>
            </a:r>
            <a:r>
              <a:rPr lang="en-US" b="1" dirty="0"/>
              <a:t> 2023 </a:t>
            </a:r>
            <a:r>
              <a:rPr lang="en-US" b="1" dirty="0" err="1"/>
              <a:t>рік</a:t>
            </a:r>
            <a:r>
              <a:rPr lang="en-US" b="1" dirty="0"/>
              <a:t> - 1976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Реєстрація</a:t>
            </a:r>
            <a:r>
              <a:rPr lang="en-US" dirty="0"/>
              <a:t> </a:t>
            </a:r>
            <a:r>
              <a:rPr lang="en-US" dirty="0" err="1"/>
              <a:t>місця</a:t>
            </a:r>
            <a:r>
              <a:rPr lang="en-US" dirty="0"/>
              <a:t> </a:t>
            </a:r>
            <a:r>
              <a:rPr lang="en-US" dirty="0" err="1"/>
              <a:t>проживання</a:t>
            </a:r>
            <a:r>
              <a:rPr lang="en-US" dirty="0"/>
              <a:t> – 22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Видача</a:t>
            </a:r>
            <a:r>
              <a:rPr lang="en-US" dirty="0"/>
              <a:t> </a:t>
            </a:r>
            <a:r>
              <a:rPr lang="en-US" dirty="0" err="1"/>
              <a:t>витягу</a:t>
            </a:r>
            <a:r>
              <a:rPr lang="en-US" dirty="0"/>
              <a:t> з </a:t>
            </a:r>
            <a:r>
              <a:rPr lang="en-US" dirty="0" err="1"/>
              <a:t>реєстру</a:t>
            </a:r>
            <a:r>
              <a:rPr lang="en-US" dirty="0"/>
              <a:t> </a:t>
            </a:r>
            <a:r>
              <a:rPr lang="en-US" dirty="0" err="1"/>
              <a:t>територіальної</a:t>
            </a:r>
            <a:r>
              <a:rPr lang="en-US" dirty="0"/>
              <a:t> </a:t>
            </a:r>
            <a:r>
              <a:rPr lang="en-US" dirty="0" err="1"/>
              <a:t>громади</a:t>
            </a:r>
            <a:r>
              <a:rPr lang="en-US" dirty="0"/>
              <a:t> – 832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Паспортні</a:t>
            </a:r>
            <a:r>
              <a:rPr lang="en-US" dirty="0"/>
              <a:t> </a:t>
            </a:r>
            <a:r>
              <a:rPr lang="en-US" dirty="0" err="1"/>
              <a:t>послуги</a:t>
            </a:r>
            <a:r>
              <a:rPr lang="en-US" dirty="0"/>
              <a:t> – 854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Довідки</a:t>
            </a:r>
            <a:r>
              <a:rPr lang="en-US" dirty="0"/>
              <a:t> </a:t>
            </a:r>
            <a:r>
              <a:rPr lang="en-US" dirty="0" err="1"/>
              <a:t>про</a:t>
            </a:r>
            <a:r>
              <a:rPr lang="en-US" dirty="0"/>
              <a:t> </a:t>
            </a:r>
            <a:r>
              <a:rPr lang="en-US" dirty="0" err="1"/>
              <a:t>взяття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облік</a:t>
            </a:r>
            <a:r>
              <a:rPr lang="en-US" dirty="0"/>
              <a:t> ВПО – 15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Послуги</a:t>
            </a:r>
            <a:r>
              <a:rPr lang="en-US" dirty="0"/>
              <a:t> </a:t>
            </a:r>
            <a:r>
              <a:rPr lang="en-US" dirty="0" err="1"/>
              <a:t>пов'язані</a:t>
            </a:r>
            <a:r>
              <a:rPr lang="en-US" dirty="0"/>
              <a:t> з </a:t>
            </a:r>
            <a:r>
              <a:rPr lang="en-US" dirty="0" err="1"/>
              <a:t>державною</a:t>
            </a:r>
            <a:r>
              <a:rPr lang="en-US" dirty="0"/>
              <a:t> </a:t>
            </a:r>
            <a:r>
              <a:rPr lang="en-US" dirty="0" err="1"/>
              <a:t>реєстрацією</a:t>
            </a:r>
            <a:r>
              <a:rPr lang="en-US" dirty="0"/>
              <a:t> </a:t>
            </a:r>
            <a:r>
              <a:rPr lang="en-US" dirty="0" err="1"/>
              <a:t>нерухомого</a:t>
            </a:r>
            <a:r>
              <a:rPr lang="en-US" dirty="0"/>
              <a:t> </a:t>
            </a:r>
            <a:r>
              <a:rPr lang="en-US" dirty="0" err="1"/>
              <a:t>майна</a:t>
            </a:r>
            <a:r>
              <a:rPr lang="en-US" dirty="0"/>
              <a:t> -235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Послуги</a:t>
            </a:r>
            <a:r>
              <a:rPr lang="en-US" dirty="0"/>
              <a:t> </a:t>
            </a:r>
            <a:r>
              <a:rPr lang="en-US" dirty="0" err="1"/>
              <a:t>реєстрації</a:t>
            </a:r>
            <a:r>
              <a:rPr lang="en-US" dirty="0"/>
              <a:t> </a:t>
            </a:r>
            <a:r>
              <a:rPr lang="en-US" dirty="0" err="1"/>
              <a:t>актів</a:t>
            </a:r>
            <a:r>
              <a:rPr lang="en-US" dirty="0"/>
              <a:t> </a:t>
            </a:r>
            <a:r>
              <a:rPr lang="en-US" dirty="0" err="1"/>
              <a:t>цивільного</a:t>
            </a:r>
            <a:r>
              <a:rPr lang="en-US" dirty="0"/>
              <a:t> </a:t>
            </a:r>
            <a:r>
              <a:rPr lang="en-US" dirty="0" err="1"/>
              <a:t>стану</a:t>
            </a:r>
            <a:r>
              <a:rPr lang="en-US" dirty="0"/>
              <a:t> - 18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25450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782723" y="873940"/>
            <a:ext cx="3789277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kern="12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Робота із зверненнями громадян</a:t>
            </a:r>
            <a:endParaRPr lang="en-US" sz="2900" b="1" kern="1200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6934D1-0AE9-6E41-D1CA-902F48CF2B41}"/>
              </a:ext>
            </a:extLst>
          </p:cNvPr>
          <p:cNvSpPr txBox="1"/>
          <p:nvPr/>
        </p:nvSpPr>
        <p:spPr>
          <a:xfrm>
            <a:off x="458564" y="1341686"/>
            <a:ext cx="3743722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/>
              <a:t>Надійшло</a:t>
            </a:r>
            <a:r>
              <a:rPr lang="en-US" sz="2800" b="1" dirty="0"/>
              <a:t> </a:t>
            </a:r>
            <a:r>
              <a:rPr lang="en-US" sz="2800" b="1" dirty="0" err="1"/>
              <a:t>звернень</a:t>
            </a:r>
            <a:r>
              <a:rPr lang="en-US" sz="2800" b="1" dirty="0"/>
              <a:t> – 218 </a:t>
            </a:r>
            <a:endParaRPr lang="uk-UA" sz="28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(з </a:t>
            </a:r>
            <a:r>
              <a:rPr lang="en-US" sz="2800" b="1" dirty="0" err="1"/>
              <a:t>них</a:t>
            </a:r>
            <a:r>
              <a:rPr lang="en-US" sz="2800" b="1" dirty="0"/>
              <a:t> 173 </a:t>
            </a:r>
            <a:r>
              <a:rPr lang="en-US" sz="2800" b="1" dirty="0" err="1"/>
              <a:t>усних</a:t>
            </a:r>
            <a:r>
              <a:rPr lang="en-US" sz="2800" b="1" dirty="0"/>
              <a:t>, 45 – </a:t>
            </a:r>
            <a:r>
              <a:rPr lang="en-US" sz="2800" b="1" dirty="0" err="1"/>
              <a:t>письмових</a:t>
            </a:r>
            <a:r>
              <a:rPr lang="en-US" sz="2800" b="1" dirty="0"/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224" y="608401"/>
            <a:ext cx="3478126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23279860"/>
              </p:ext>
            </p:extLst>
          </p:nvPr>
        </p:nvGraphicFramePr>
        <p:xfrm>
          <a:off x="4660849" y="1250115"/>
          <a:ext cx="4483150" cy="5116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Зображення, що містить логотип, символ, знімок екрана, текст&#10;&#10;Автоматично згенерований опис">
            <a:extLst>
              <a:ext uri="{FF2B5EF4-FFF2-40B4-BE49-F238E27FC236}">
                <a16:creationId xmlns:a16="http://schemas.microsoft.com/office/drawing/2014/main" id="{C2491EF1-CA4B-1B00-E4A3-CBE2EB55D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49" y="3971238"/>
            <a:ext cx="2346951" cy="23469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6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8086" y="0"/>
            <a:ext cx="5565913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CCE19-C36F-8E7D-D6FB-1006F495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353" y="116632"/>
            <a:ext cx="3105011" cy="1330839"/>
          </a:xfrm>
        </p:spPr>
        <p:txBody>
          <a:bodyPr>
            <a:normAutofit/>
          </a:bodyPr>
          <a:lstStyle/>
          <a:p>
            <a:pPr algn="ctr"/>
            <a:r>
              <a:rPr lang="uk-UA" sz="2100" b="1" dirty="0"/>
              <a:t>Проведено 4 громадських обговорення розвитку громади</a:t>
            </a:r>
            <a:endParaRPr lang="ru-RU" sz="2100" b="1" dirty="0"/>
          </a:p>
        </p:txBody>
      </p:sp>
      <p:pic>
        <p:nvPicPr>
          <p:cNvPr id="4" name="Рисунок 3" descr="Зображення, що містить одежа, особа, Обличчя людини, жінка&#10;&#10;Автоматично згенерований опис">
            <a:extLst>
              <a:ext uri="{FF2B5EF4-FFF2-40B4-BE49-F238E27FC236}">
                <a16:creationId xmlns:a16="http://schemas.microsoft.com/office/drawing/2014/main" id="{4BCD3C9F-5AF7-D31E-A1C8-3123FD8D6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r="-2" b="-2"/>
          <a:stretch/>
        </p:blipFill>
        <p:spPr>
          <a:xfrm>
            <a:off x="20" y="10"/>
            <a:ext cx="5176278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aphicFrame>
        <p:nvGraphicFramePr>
          <p:cNvPr id="27" name="Місце для вмісту 2">
            <a:extLst>
              <a:ext uri="{FF2B5EF4-FFF2-40B4-BE49-F238E27FC236}">
                <a16:creationId xmlns:a16="http://schemas.microsoft.com/office/drawing/2014/main" id="{CBC98DD1-66DD-BA04-E50A-665D966CF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127379"/>
              </p:ext>
            </p:extLst>
          </p:nvPr>
        </p:nvGraphicFramePr>
        <p:xfrm>
          <a:off x="5004048" y="1772817"/>
          <a:ext cx="4139952" cy="508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7510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2257</Words>
  <Application>Microsoft Office PowerPoint</Application>
  <PresentationFormat>Екран (4:3)</PresentationFormat>
  <Paragraphs>335</Paragraphs>
  <Slides>38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Cambria</vt:lpstr>
      <vt:lpstr>Comic Sans MS</vt:lpstr>
      <vt:lpstr>Times New Roman</vt:lpstr>
      <vt:lpstr>Wingdings</vt:lpstr>
      <vt:lpstr>Тема Office</vt:lpstr>
      <vt:lpstr>Звіт про роботу виконавчого комітету Сергіївської сільської ради та сільського голови за І півріччя 2023 року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Проведено 4 громадських обговорення розвитку громади</vt:lpstr>
      <vt:lpstr>Земельні відносини</vt:lpstr>
      <vt:lpstr>Презентація PowerPoint</vt:lpstr>
      <vt:lpstr>Презентація PowerPoint</vt:lpstr>
      <vt:lpstr>Залучення додаткових коштів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Придбання автомобіля для Сергіївської АЗПСМ – 853,260 тис. грн.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Ірина Гринь</cp:lastModifiedBy>
  <cp:revision>198</cp:revision>
  <dcterms:created xsi:type="dcterms:W3CDTF">2021-11-29T09:32:00Z</dcterms:created>
  <dcterms:modified xsi:type="dcterms:W3CDTF">2023-08-21T06:56:14Z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106F953B3D9244FF8F6D135318876527</vt:lpwstr>
  </property>
  <property fmtid="{D5CDD505-2E9C-101B-9397-08002B2CF9AE}" pid="3" name="KSOProductBuildVer">
    <vt:lpwstr>1049-11.2.0.11440</vt:lpwstr>
  </property>
</Properties>
</file>